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565" r:id="rId3"/>
    <p:sldId id="568" r:id="rId4"/>
    <p:sldId id="4151" r:id="rId5"/>
    <p:sldId id="566" r:id="rId6"/>
    <p:sldId id="4152" r:id="rId7"/>
    <p:sldId id="4198" r:id="rId8"/>
    <p:sldId id="4197" r:id="rId9"/>
    <p:sldId id="4208" r:id="rId10"/>
    <p:sldId id="4209" r:id="rId11"/>
    <p:sldId id="4183" r:id="rId12"/>
    <p:sldId id="4210" r:id="rId13"/>
    <p:sldId id="4190" r:id="rId14"/>
    <p:sldId id="4211" r:id="rId15"/>
    <p:sldId id="4212" r:id="rId16"/>
    <p:sldId id="4213" r:id="rId17"/>
    <p:sldId id="4214" r:id="rId18"/>
    <p:sldId id="4215" r:id="rId19"/>
    <p:sldId id="4216" r:id="rId20"/>
    <p:sldId id="4194" r:id="rId21"/>
    <p:sldId id="4218" r:id="rId22"/>
    <p:sldId id="4219" r:id="rId23"/>
    <p:sldId id="4195" r:id="rId24"/>
    <p:sldId id="4226" r:id="rId25"/>
    <p:sldId id="4220" r:id="rId26"/>
    <p:sldId id="4221" r:id="rId27"/>
    <p:sldId id="4222" r:id="rId28"/>
    <p:sldId id="4223" r:id="rId29"/>
    <p:sldId id="27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CCDD"/>
    <a:srgbClr val="0C1752"/>
    <a:srgbClr val="D56E48"/>
    <a:srgbClr val="F09063"/>
    <a:srgbClr val="FFFFFF"/>
    <a:srgbClr val="E7C24C"/>
    <a:srgbClr val="FF0909"/>
    <a:srgbClr val="4472C4"/>
    <a:srgbClr val="D1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771" autoAdjust="0"/>
  </p:normalViewPr>
  <p:slideViewPr>
    <p:cSldViewPr snapToGrid="0" snapToObjects="1">
      <p:cViewPr varScale="1">
        <p:scale>
          <a:sx n="78" d="100"/>
          <a:sy n="78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23B49A-4BEA-4806-B5DF-FD3F05818557}" type="doc">
      <dgm:prSet loTypeId="urn:microsoft.com/office/officeart/2009/3/layout/StepUp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86BF19A-490E-4AE9-8B81-2114246FA824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Data Wrangling &amp; Analysis: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Automate reconciliation and analysis of financial data.</a:t>
          </a:r>
        </a:p>
      </dgm:t>
    </dgm:pt>
    <dgm:pt modelId="{C477C0ED-61AB-41E5-80FF-3C2BA8BC53A1}" type="parTrans" cxnId="{8383E7FF-8120-4D9E-AD78-F4781626C1E4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922117AE-A955-4F0D-852B-634ADCC661F2}" type="sibTrans" cxnId="{8383E7FF-8120-4D9E-AD78-F4781626C1E4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64F24879-2BC1-48B4-83A8-E421F30A80C8}">
      <dgm:prSet custT="1"/>
      <dgm:spPr/>
      <dgm:t>
        <a:bodyPr/>
        <a:lstStyle/>
        <a:p>
          <a:r>
            <a:rPr lang="en-US" sz="1200" b="1" dirty="0">
              <a:latin typeface="Montserrat" panose="00000500000000000000" pitchFamily="2" charset="0"/>
            </a:rPr>
            <a:t>Competitor Analysis: </a:t>
          </a:r>
          <a:r>
            <a:rPr lang="en-US" sz="1200" b="0" dirty="0">
              <a:latin typeface="Montserrat" panose="00000500000000000000" pitchFamily="2" charset="0"/>
            </a:rPr>
            <a:t>A</a:t>
          </a:r>
          <a:r>
            <a:rPr lang="en-US" sz="1200" dirty="0">
              <a:latin typeface="Montserrat" panose="00000500000000000000" pitchFamily="2" charset="0"/>
            </a:rPr>
            <a:t>nalyze competitors' financials and strategic positioning.</a:t>
          </a:r>
        </a:p>
      </dgm:t>
    </dgm:pt>
    <dgm:pt modelId="{96433CE6-22B1-41E2-8CCF-C9A669E4F8E8}" type="parTrans" cxnId="{C46DFA52-5372-458F-B216-FD84DB71D47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B7BCBF17-9EE0-4775-9464-EF75715AA238}" type="sibTrans" cxnId="{C46DFA52-5372-458F-B216-FD84DB71D47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97BEEFBB-3527-43A5-B8E3-509E77758131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Anomaly Detection: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Identify errors in financial transactions with AI.</a:t>
          </a:r>
        </a:p>
      </dgm:t>
    </dgm:pt>
    <dgm:pt modelId="{E7399595-75C3-48A1-89AE-12B360354B39}" type="parTrans" cxnId="{94D1F809-A950-48F6-8E5F-0A4793EC7350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A7A1B8FE-FD8B-4801-93C4-0F7F9C0E8865}" type="sibTrans" cxnId="{94D1F809-A950-48F6-8E5F-0A4793EC7350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225DC186-8542-4D20-8B0F-B05B34327DB5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Time Series Forecasting: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Predict financial performance using historical data and market trends.</a:t>
          </a:r>
        </a:p>
      </dgm:t>
    </dgm:pt>
    <dgm:pt modelId="{6E912119-34B1-4061-9D42-E4DA75B0D80D}" type="parTrans" cxnId="{7E564F15-4F16-4F9C-813A-DA482208AD8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57679991-CFCF-49E2-BF33-4981DFB1C766}" type="sibTrans" cxnId="{7E564F15-4F16-4F9C-813A-DA482208AD8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97552BD8-92D8-416D-9A3F-6E9010FD1228}">
      <dgm:prSet custT="1"/>
      <dgm:spPr/>
      <dgm:t>
        <a:bodyPr/>
        <a:lstStyle/>
        <a:p>
          <a:r>
            <a:rPr lang="en-US" sz="1200" b="1" dirty="0">
              <a:solidFill>
                <a:srgbClr val="D56E48"/>
              </a:solidFill>
              <a:latin typeface="Montserrat" panose="00000500000000000000" pitchFamily="2" charset="0"/>
            </a:rPr>
            <a:t>Variance Analysis: </a:t>
          </a:r>
          <a:r>
            <a:rPr lang="en-US" sz="1200" dirty="0">
              <a:solidFill>
                <a:srgbClr val="D56E48"/>
              </a:solidFill>
              <a:latin typeface="Montserrat" panose="00000500000000000000" pitchFamily="2" charset="0"/>
            </a:rPr>
            <a:t>Analyze actuals vs. budgets to pinpoint variances and corrective actions.</a:t>
          </a:r>
        </a:p>
      </dgm:t>
    </dgm:pt>
    <dgm:pt modelId="{9507BD5E-AE9F-463C-B773-B4DCE6DC5ABE}" type="parTrans" cxnId="{47556065-FC13-4831-A7D6-09AC2B3485B2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07A24391-D0F3-4666-89D0-749A1FEC7934}" type="sibTrans" cxnId="{47556065-FC13-4831-A7D6-09AC2B3485B2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DF4F9296-0282-43B4-9ECD-57314A8FC8A7}">
      <dgm:prSet custT="1"/>
      <dgm:spPr/>
      <dgm:t>
        <a:bodyPr/>
        <a:lstStyle/>
        <a:p>
          <a:r>
            <a:rPr lang="en-US" sz="1200" b="1" dirty="0">
              <a:latin typeface="Montserrat" panose="00000500000000000000" pitchFamily="2" charset="0"/>
            </a:rPr>
            <a:t>Scenario Planning: </a:t>
          </a:r>
          <a:r>
            <a:rPr lang="en-US" sz="1200" dirty="0">
              <a:latin typeface="Montserrat" panose="00000500000000000000" pitchFamily="2" charset="0"/>
            </a:rPr>
            <a:t>Model scenarios to evaluate business decisions' financial impacts.</a:t>
          </a:r>
        </a:p>
      </dgm:t>
    </dgm:pt>
    <dgm:pt modelId="{DF7B4D71-B225-4490-9421-B9ADB90E22BB}" type="parTrans" cxnId="{83D22B47-0938-4FF5-B82B-3EC95F8E63EC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A5738935-85B8-4EE9-965F-4D40FE14BBFC}" type="sibTrans" cxnId="{83D22B47-0938-4FF5-B82B-3EC95F8E63EC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FCEBDDEC-5388-4BEE-AA75-275D4E2F90D0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Financial Narratives: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Generate AI-driven insights for clear stakeholder communication.</a:t>
          </a:r>
        </a:p>
      </dgm:t>
    </dgm:pt>
    <dgm:pt modelId="{AFFF4ABA-104D-4A62-9B6B-CED576581E7E}" type="parTrans" cxnId="{8C8E7123-8809-47A8-BE9C-DC4FBA475D2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53F4235C-3967-4808-9793-FA3AC76EF21C}" type="sibTrans" cxnId="{8C8E7123-8809-47A8-BE9C-DC4FBA475D2D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BFD8AF1C-970F-4B02-82ED-ADA5ADF39969}">
      <dgm:prSet custT="1"/>
      <dgm:spPr/>
      <dgm:t>
        <a:bodyPr/>
        <a:lstStyle/>
        <a:p>
          <a:r>
            <a:rPr lang="en-US" sz="1200" b="1" dirty="0">
              <a:latin typeface="Montserrat" panose="00000500000000000000" pitchFamily="2" charset="0"/>
            </a:rPr>
            <a:t>Cost Optimization: </a:t>
          </a:r>
          <a:r>
            <a:rPr lang="en-US" sz="1200" dirty="0">
              <a:latin typeface="Montserrat" panose="00000500000000000000" pitchFamily="2" charset="0"/>
            </a:rPr>
            <a:t>Identify inefficiencies and recommend cost-saving measures.</a:t>
          </a:r>
        </a:p>
      </dgm:t>
    </dgm:pt>
    <dgm:pt modelId="{0B6D19E2-F46D-49F7-95CB-999682FFB4BB}" type="parTrans" cxnId="{F018BA67-46A6-40C2-9D05-1F34958DC74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3FEB8C10-57F0-4608-BC1C-0C795BB60026}" type="sibTrans" cxnId="{F018BA67-46A6-40C2-9D05-1F34958DC745}">
      <dgm:prSet/>
      <dgm:spPr/>
      <dgm:t>
        <a:bodyPr/>
        <a:lstStyle/>
        <a:p>
          <a:endParaRPr lang="en-US" sz="1200">
            <a:latin typeface="Montserrat" panose="00000500000000000000" pitchFamily="2" charset="0"/>
          </a:endParaRPr>
        </a:p>
      </dgm:t>
    </dgm:pt>
    <dgm:pt modelId="{49562AE3-D56D-40EA-A1DC-2032009BFCD2}">
      <dgm:prSet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Montserrat" panose="00000500000000000000" pitchFamily="2" charset="0"/>
            </a:rPr>
            <a:t>Data Visualization: </a:t>
          </a:r>
          <a:r>
            <a:rPr lang="en-US" sz="1200" dirty="0">
              <a:solidFill>
                <a:schemeClr val="tx1"/>
              </a:solidFill>
              <a:latin typeface="Montserrat" panose="00000500000000000000" pitchFamily="2" charset="0"/>
            </a:rPr>
            <a:t>Visualize financial data for strategic decision making</a:t>
          </a:r>
        </a:p>
      </dgm:t>
    </dgm:pt>
    <dgm:pt modelId="{71CAED63-C080-4885-BF8C-53C78BEA6669}" type="parTrans" cxnId="{2B51A46A-561D-4AB8-9CB4-57BF4E6755B5}">
      <dgm:prSet/>
      <dgm:spPr/>
      <dgm:t>
        <a:bodyPr/>
        <a:lstStyle/>
        <a:p>
          <a:endParaRPr lang="en-US" sz="1600"/>
        </a:p>
      </dgm:t>
    </dgm:pt>
    <dgm:pt modelId="{99DAFC80-FE53-41C3-BE75-4D4012919CC4}" type="sibTrans" cxnId="{2B51A46A-561D-4AB8-9CB4-57BF4E6755B5}">
      <dgm:prSet/>
      <dgm:spPr/>
      <dgm:t>
        <a:bodyPr/>
        <a:lstStyle/>
        <a:p>
          <a:endParaRPr lang="en-US" sz="1600"/>
        </a:p>
      </dgm:t>
    </dgm:pt>
    <dgm:pt modelId="{AE3C7C4D-3E03-4E25-BAAC-EABBB1D3210D}">
      <dgm:prSet custT="1"/>
      <dgm:spPr/>
      <dgm:t>
        <a:bodyPr/>
        <a:lstStyle/>
        <a:p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Financial Prediction Using ML Regression: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Predict financial metrics such as revenues&amp; expenses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. </a:t>
          </a:r>
        </a:p>
      </dgm:t>
    </dgm:pt>
    <dgm:pt modelId="{D1C229EF-E537-4F24-B58E-D8642A47FD84}" type="parTrans" cxnId="{B09D65C8-25BD-42FC-941C-D5B512202C92}">
      <dgm:prSet/>
      <dgm:spPr/>
      <dgm:t>
        <a:bodyPr/>
        <a:lstStyle/>
        <a:p>
          <a:endParaRPr lang="en-US" sz="1600"/>
        </a:p>
      </dgm:t>
    </dgm:pt>
    <dgm:pt modelId="{E562EF84-C2AF-4BDE-8B33-FFA388442277}" type="sibTrans" cxnId="{B09D65C8-25BD-42FC-941C-D5B512202C92}">
      <dgm:prSet/>
      <dgm:spPr/>
      <dgm:t>
        <a:bodyPr/>
        <a:lstStyle/>
        <a:p>
          <a:endParaRPr lang="en-US" sz="1600"/>
        </a:p>
      </dgm:t>
    </dgm:pt>
    <dgm:pt modelId="{7DA81B8A-B62B-4A51-977B-9A52DE54EBFE}" type="pres">
      <dgm:prSet presAssocID="{0623B49A-4BEA-4806-B5DF-FD3F05818557}" presName="rootnode" presStyleCnt="0">
        <dgm:presLayoutVars>
          <dgm:chMax/>
          <dgm:chPref/>
          <dgm:dir/>
          <dgm:animLvl val="lvl"/>
        </dgm:presLayoutVars>
      </dgm:prSet>
      <dgm:spPr/>
    </dgm:pt>
    <dgm:pt modelId="{CB300D60-0741-498C-A923-EBB34A866CC7}" type="pres">
      <dgm:prSet presAssocID="{886BF19A-490E-4AE9-8B81-2114246FA824}" presName="composite" presStyleCnt="0"/>
      <dgm:spPr/>
    </dgm:pt>
    <dgm:pt modelId="{C4625C22-D81A-419F-9613-BFBAE512B59B}" type="pres">
      <dgm:prSet presAssocID="{886BF19A-490E-4AE9-8B81-2114246FA824}" presName="LShape" presStyleLbl="alignNode1" presStyleIdx="0" presStyleCnt="19"/>
      <dgm:spPr>
        <a:xfrm rot="5400000">
          <a:off x="236266" y="3652937"/>
          <a:ext cx="711465" cy="1183861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DF4A2E81-8F67-4959-B93D-2CEBB327A0DF}" type="pres">
      <dgm:prSet presAssocID="{886BF19A-490E-4AE9-8B81-2114246FA824}" presName="ParentText" presStyleLbl="revTx" presStyleIdx="0" presStyleCnt="10" custScaleX="103682">
        <dgm:presLayoutVars>
          <dgm:chMax val="0"/>
          <dgm:chPref val="0"/>
          <dgm:bulletEnabled val="1"/>
        </dgm:presLayoutVars>
      </dgm:prSet>
      <dgm:spPr/>
    </dgm:pt>
    <dgm:pt modelId="{0FEDBFAA-20FD-4EFD-81BA-D333F5C7C6CE}" type="pres">
      <dgm:prSet presAssocID="{886BF19A-490E-4AE9-8B81-2114246FA824}" presName="Triangle" presStyleLbl="alignNode1" presStyleIdx="1" presStyleCnt="19"/>
      <dgm:spPr/>
    </dgm:pt>
    <dgm:pt modelId="{36913B78-61BC-4195-92D2-0CBB7FB389CF}" type="pres">
      <dgm:prSet presAssocID="{922117AE-A955-4F0D-852B-634ADCC661F2}" presName="sibTrans" presStyleCnt="0"/>
      <dgm:spPr/>
    </dgm:pt>
    <dgm:pt modelId="{16B41999-F90D-4B0C-8126-B13CAC349CB8}" type="pres">
      <dgm:prSet presAssocID="{922117AE-A955-4F0D-852B-634ADCC661F2}" presName="space" presStyleCnt="0"/>
      <dgm:spPr/>
    </dgm:pt>
    <dgm:pt modelId="{7675A916-C173-432D-97BA-C1B903CE11AE}" type="pres">
      <dgm:prSet presAssocID="{49562AE3-D56D-40EA-A1DC-2032009BFCD2}" presName="composite" presStyleCnt="0"/>
      <dgm:spPr/>
    </dgm:pt>
    <dgm:pt modelId="{93A6179C-1932-4B81-84FA-F82BDB654634}" type="pres">
      <dgm:prSet presAssocID="{49562AE3-D56D-40EA-A1DC-2032009BFCD2}" presName="LShape" presStyleLbl="alignNode1" presStyleIdx="2" presStyleCnt="19"/>
      <dgm:spPr>
        <a:xfrm rot="5400000">
          <a:off x="1391894" y="3448918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0F5B3D7A-478E-42B8-8984-9EE4EFE038DC}" type="pres">
      <dgm:prSet presAssocID="{49562AE3-D56D-40EA-A1DC-2032009BFCD2}" presName="ParentText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29E1DAC1-EBE1-41D0-8935-5853DD0E91AD}" type="pres">
      <dgm:prSet presAssocID="{49562AE3-D56D-40EA-A1DC-2032009BFCD2}" presName="Triangle" presStyleLbl="alignNode1" presStyleIdx="3" presStyleCnt="19"/>
      <dgm:spPr/>
    </dgm:pt>
    <dgm:pt modelId="{771C048A-627E-44E1-AE1D-FC1159A00B51}" type="pres">
      <dgm:prSet presAssocID="{99DAFC80-FE53-41C3-BE75-4D4012919CC4}" presName="sibTrans" presStyleCnt="0"/>
      <dgm:spPr/>
    </dgm:pt>
    <dgm:pt modelId="{E56F5614-AD4E-4549-80F0-44CEAA2C81A4}" type="pres">
      <dgm:prSet presAssocID="{99DAFC80-FE53-41C3-BE75-4D4012919CC4}" presName="space" presStyleCnt="0"/>
      <dgm:spPr/>
    </dgm:pt>
    <dgm:pt modelId="{24EAAD07-9413-4213-86A1-F662B9C8D9D7}" type="pres">
      <dgm:prSet presAssocID="{AE3C7C4D-3E03-4E25-BAAC-EABBB1D3210D}" presName="composite" presStyleCnt="0"/>
      <dgm:spPr/>
    </dgm:pt>
    <dgm:pt modelId="{EF952AE8-69C9-46D9-B315-AC473CEB228C}" type="pres">
      <dgm:prSet presAssocID="{AE3C7C4D-3E03-4E25-BAAC-EABBB1D3210D}" presName="LShape" presStyleLbl="alignNode1" presStyleIdx="4" presStyleCnt="19"/>
      <dgm:spPr>
        <a:xfrm rot="5400000">
          <a:off x="2568667" y="3162039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D2A6E7D1-9518-4D8A-8CAA-5D1F468032C7}" type="pres">
      <dgm:prSet presAssocID="{AE3C7C4D-3E03-4E25-BAAC-EABBB1D3210D}" presName="ParentText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F149D7FD-BA2C-4738-92DF-81DB60B4410A}" type="pres">
      <dgm:prSet presAssocID="{AE3C7C4D-3E03-4E25-BAAC-EABBB1D3210D}" presName="Triangle" presStyleLbl="alignNode1" presStyleIdx="5" presStyleCnt="19"/>
      <dgm:spPr/>
    </dgm:pt>
    <dgm:pt modelId="{BCD711C1-4443-4A09-BB80-8C7FE131B255}" type="pres">
      <dgm:prSet presAssocID="{E562EF84-C2AF-4BDE-8B33-FFA388442277}" presName="sibTrans" presStyleCnt="0"/>
      <dgm:spPr/>
    </dgm:pt>
    <dgm:pt modelId="{0AD771C4-5714-4F13-9103-BB0574AC101A}" type="pres">
      <dgm:prSet presAssocID="{E562EF84-C2AF-4BDE-8B33-FFA388442277}" presName="space" presStyleCnt="0"/>
      <dgm:spPr/>
    </dgm:pt>
    <dgm:pt modelId="{C21A2687-1004-48EE-81CB-A94D4FFCC185}" type="pres">
      <dgm:prSet presAssocID="{64F24879-2BC1-48B4-83A8-E421F30A80C8}" presName="composite" presStyleCnt="0"/>
      <dgm:spPr/>
    </dgm:pt>
    <dgm:pt modelId="{B312CAA0-F28C-4072-A443-4EF8735BCB16}" type="pres">
      <dgm:prSet presAssocID="{64F24879-2BC1-48B4-83A8-E421F30A80C8}" presName="LShape" presStyleLbl="alignNode1" presStyleIdx="6" presStyleCnt="19"/>
      <dgm:spPr/>
    </dgm:pt>
    <dgm:pt modelId="{71406CD4-6C97-4404-B6BA-5E21F048FD51}" type="pres">
      <dgm:prSet presAssocID="{64F24879-2BC1-48B4-83A8-E421F30A80C8}" presName="ParentText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DEADF8E3-CEFC-4D93-8A8C-3CE0772D6F6C}" type="pres">
      <dgm:prSet presAssocID="{64F24879-2BC1-48B4-83A8-E421F30A80C8}" presName="Triangle" presStyleLbl="alignNode1" presStyleIdx="7" presStyleCnt="19"/>
      <dgm:spPr/>
    </dgm:pt>
    <dgm:pt modelId="{07924E8C-6721-4F01-B127-8B0A9C4A05E0}" type="pres">
      <dgm:prSet presAssocID="{B7BCBF17-9EE0-4775-9464-EF75715AA238}" presName="sibTrans" presStyleCnt="0"/>
      <dgm:spPr/>
    </dgm:pt>
    <dgm:pt modelId="{EFC52B77-8CDD-453E-BB4C-B8545B8BC907}" type="pres">
      <dgm:prSet presAssocID="{B7BCBF17-9EE0-4775-9464-EF75715AA238}" presName="space" presStyleCnt="0"/>
      <dgm:spPr/>
    </dgm:pt>
    <dgm:pt modelId="{0E89D3E0-A41F-4766-873F-966B54760671}" type="pres">
      <dgm:prSet presAssocID="{97BEEFBB-3527-43A5-B8E3-509E77758131}" presName="composite" presStyleCnt="0"/>
      <dgm:spPr/>
    </dgm:pt>
    <dgm:pt modelId="{B7410BA8-C006-4128-AA92-8589DF7CC447}" type="pres">
      <dgm:prSet presAssocID="{97BEEFBB-3527-43A5-B8E3-509E77758131}" presName="LShape" presStyleLbl="alignNode1" presStyleIdx="8" presStyleCnt="19"/>
      <dgm:spPr/>
    </dgm:pt>
    <dgm:pt modelId="{2C0EF09D-8F5B-4033-8831-CADC0039BC66}" type="pres">
      <dgm:prSet presAssocID="{97BEEFBB-3527-43A5-B8E3-509E77758131}" presName="ParentText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F725DD43-9CC5-40EC-A2D9-A7481CC66CD7}" type="pres">
      <dgm:prSet presAssocID="{97BEEFBB-3527-43A5-B8E3-509E77758131}" presName="Triangle" presStyleLbl="alignNode1" presStyleIdx="9" presStyleCnt="19"/>
      <dgm:spPr/>
    </dgm:pt>
    <dgm:pt modelId="{3A216797-C781-4A87-9D62-30A606B8F16C}" type="pres">
      <dgm:prSet presAssocID="{A7A1B8FE-FD8B-4801-93C4-0F7F9C0E8865}" presName="sibTrans" presStyleCnt="0"/>
      <dgm:spPr/>
    </dgm:pt>
    <dgm:pt modelId="{6166405E-FD3C-47B4-9DB8-D68E6721C87A}" type="pres">
      <dgm:prSet presAssocID="{A7A1B8FE-FD8B-4801-93C4-0F7F9C0E8865}" presName="space" presStyleCnt="0"/>
      <dgm:spPr/>
    </dgm:pt>
    <dgm:pt modelId="{F2263CDE-E381-4DF7-93D8-4D901B906B80}" type="pres">
      <dgm:prSet presAssocID="{225DC186-8542-4D20-8B0F-B05B34327DB5}" presName="composite" presStyleCnt="0"/>
      <dgm:spPr/>
    </dgm:pt>
    <dgm:pt modelId="{0E53CE91-D6E0-4C3A-92AA-1E76BE916855}" type="pres">
      <dgm:prSet presAssocID="{225DC186-8542-4D20-8B0F-B05B34327DB5}" presName="LShape" presStyleLbl="alignNode1" presStyleIdx="10" presStyleCnt="19"/>
      <dgm:spPr/>
    </dgm:pt>
    <dgm:pt modelId="{AC51FD32-0B98-4E32-9A50-08AA76815A6F}" type="pres">
      <dgm:prSet presAssocID="{225DC186-8542-4D20-8B0F-B05B34327DB5}" presName="ParentText" presStyleLbl="revTx" presStyleIdx="5" presStyleCnt="10">
        <dgm:presLayoutVars>
          <dgm:chMax val="0"/>
          <dgm:chPref val="0"/>
          <dgm:bulletEnabled val="1"/>
        </dgm:presLayoutVars>
      </dgm:prSet>
      <dgm:spPr/>
    </dgm:pt>
    <dgm:pt modelId="{31E4F275-FDD2-4EF9-B25B-90CA047E035F}" type="pres">
      <dgm:prSet presAssocID="{225DC186-8542-4D20-8B0F-B05B34327DB5}" presName="Triangle" presStyleLbl="alignNode1" presStyleIdx="11" presStyleCnt="19"/>
      <dgm:spPr/>
    </dgm:pt>
    <dgm:pt modelId="{F26EECFB-214E-40E6-ADC7-DB4C5864F0D1}" type="pres">
      <dgm:prSet presAssocID="{57679991-CFCF-49E2-BF33-4981DFB1C766}" presName="sibTrans" presStyleCnt="0"/>
      <dgm:spPr/>
    </dgm:pt>
    <dgm:pt modelId="{27F8DC15-F474-44E6-913E-A8A222813D09}" type="pres">
      <dgm:prSet presAssocID="{57679991-CFCF-49E2-BF33-4981DFB1C766}" presName="space" presStyleCnt="0"/>
      <dgm:spPr/>
    </dgm:pt>
    <dgm:pt modelId="{EF2D0C55-470D-465F-9E66-637B63FAFDB0}" type="pres">
      <dgm:prSet presAssocID="{97552BD8-92D8-416D-9A3F-6E9010FD1228}" presName="composite" presStyleCnt="0"/>
      <dgm:spPr/>
    </dgm:pt>
    <dgm:pt modelId="{DC74820E-BE11-4BB6-B887-570C0E0F6587}" type="pres">
      <dgm:prSet presAssocID="{97552BD8-92D8-416D-9A3F-6E9010FD1228}" presName="LShape" presStyleLbl="alignNode1" presStyleIdx="12" presStyleCnt="19"/>
      <dgm:spPr/>
    </dgm:pt>
    <dgm:pt modelId="{A6419D1A-4C85-4E07-9765-6838BEAEA4A8}" type="pres">
      <dgm:prSet presAssocID="{97552BD8-92D8-416D-9A3F-6E9010FD1228}" presName="ParentText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D9A38C47-C64F-45E7-AB5A-B85D28A61A9A}" type="pres">
      <dgm:prSet presAssocID="{97552BD8-92D8-416D-9A3F-6E9010FD1228}" presName="Triangle" presStyleLbl="alignNode1" presStyleIdx="13" presStyleCnt="19"/>
      <dgm:spPr/>
    </dgm:pt>
    <dgm:pt modelId="{4C1188A2-0CD5-4429-BF5A-42552191A77D}" type="pres">
      <dgm:prSet presAssocID="{07A24391-D0F3-4666-89D0-749A1FEC7934}" presName="sibTrans" presStyleCnt="0"/>
      <dgm:spPr/>
    </dgm:pt>
    <dgm:pt modelId="{C8D54577-3D81-4DE5-BCFA-55B522342CA1}" type="pres">
      <dgm:prSet presAssocID="{07A24391-D0F3-4666-89D0-749A1FEC7934}" presName="space" presStyleCnt="0"/>
      <dgm:spPr/>
    </dgm:pt>
    <dgm:pt modelId="{0CCEF646-0BEF-4586-9E6E-B6A205FA8D4A}" type="pres">
      <dgm:prSet presAssocID="{DF4F9296-0282-43B4-9ECD-57314A8FC8A7}" presName="composite" presStyleCnt="0"/>
      <dgm:spPr/>
    </dgm:pt>
    <dgm:pt modelId="{6594999E-E398-40A3-9A39-2EAD4283CB48}" type="pres">
      <dgm:prSet presAssocID="{DF4F9296-0282-43B4-9ECD-57314A8FC8A7}" presName="LShape" presStyleLbl="alignNode1" presStyleIdx="14" presStyleCnt="19"/>
      <dgm:spPr/>
    </dgm:pt>
    <dgm:pt modelId="{C870ABF1-04EA-48C3-8319-B54C7EBB8345}" type="pres">
      <dgm:prSet presAssocID="{DF4F9296-0282-43B4-9ECD-57314A8FC8A7}" presName="ParentText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16645BA0-8A3C-4840-9068-AE662C28D8B9}" type="pres">
      <dgm:prSet presAssocID="{DF4F9296-0282-43B4-9ECD-57314A8FC8A7}" presName="Triangle" presStyleLbl="alignNode1" presStyleIdx="15" presStyleCnt="19"/>
      <dgm:spPr/>
    </dgm:pt>
    <dgm:pt modelId="{1D6C07AF-9424-4FF3-8033-A550F2A45FE9}" type="pres">
      <dgm:prSet presAssocID="{A5738935-85B8-4EE9-965F-4D40FE14BBFC}" presName="sibTrans" presStyleCnt="0"/>
      <dgm:spPr/>
    </dgm:pt>
    <dgm:pt modelId="{E6434B5E-3CB9-44E0-9BC1-6C4AAE4E71CE}" type="pres">
      <dgm:prSet presAssocID="{A5738935-85B8-4EE9-965F-4D40FE14BBFC}" presName="space" presStyleCnt="0"/>
      <dgm:spPr/>
    </dgm:pt>
    <dgm:pt modelId="{47EB1726-1DC3-48AC-965A-D1647F2F297D}" type="pres">
      <dgm:prSet presAssocID="{FCEBDDEC-5388-4BEE-AA75-275D4E2F90D0}" presName="composite" presStyleCnt="0"/>
      <dgm:spPr/>
    </dgm:pt>
    <dgm:pt modelId="{88EC4780-3413-4854-B84D-5FFB41609D8B}" type="pres">
      <dgm:prSet presAssocID="{FCEBDDEC-5388-4BEE-AA75-275D4E2F90D0}" presName="LShape" presStyleLbl="alignNode1" presStyleIdx="16" presStyleCnt="19"/>
      <dgm:spPr/>
    </dgm:pt>
    <dgm:pt modelId="{F9A6CFFE-55A9-4B00-A58B-936BA645BEF4}" type="pres">
      <dgm:prSet presAssocID="{FCEBDDEC-5388-4BEE-AA75-275D4E2F90D0}" presName="ParentText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A43E1019-4E0B-4D4D-A8AC-01DFFBF5D923}" type="pres">
      <dgm:prSet presAssocID="{FCEBDDEC-5388-4BEE-AA75-275D4E2F90D0}" presName="Triangle" presStyleLbl="alignNode1" presStyleIdx="17" presStyleCnt="19"/>
      <dgm:spPr/>
    </dgm:pt>
    <dgm:pt modelId="{6789626B-EF94-49EC-BD15-6D8E9E741DDA}" type="pres">
      <dgm:prSet presAssocID="{53F4235C-3967-4808-9793-FA3AC76EF21C}" presName="sibTrans" presStyleCnt="0"/>
      <dgm:spPr/>
    </dgm:pt>
    <dgm:pt modelId="{CE2F4ED8-0917-40D9-AE03-B4AC73DCA4FE}" type="pres">
      <dgm:prSet presAssocID="{53F4235C-3967-4808-9793-FA3AC76EF21C}" presName="space" presStyleCnt="0"/>
      <dgm:spPr/>
    </dgm:pt>
    <dgm:pt modelId="{F0A7C5B9-DD79-4464-BA00-8C02EB1379FE}" type="pres">
      <dgm:prSet presAssocID="{BFD8AF1C-970F-4B02-82ED-ADA5ADF39969}" presName="composite" presStyleCnt="0"/>
      <dgm:spPr/>
    </dgm:pt>
    <dgm:pt modelId="{5103701B-819B-442F-9E9B-EE9CB7A99AF5}" type="pres">
      <dgm:prSet presAssocID="{BFD8AF1C-970F-4B02-82ED-ADA5ADF39969}" presName="LShape" presStyleLbl="alignNode1" presStyleIdx="18" presStyleCnt="19"/>
      <dgm:spPr/>
    </dgm:pt>
    <dgm:pt modelId="{F7452ED2-5DAA-4ADC-8813-3B8347BCD038}" type="pres">
      <dgm:prSet presAssocID="{BFD8AF1C-970F-4B02-82ED-ADA5ADF39969}" presName="ParentText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94D1F809-A950-48F6-8E5F-0A4793EC7350}" srcId="{0623B49A-4BEA-4806-B5DF-FD3F05818557}" destId="{97BEEFBB-3527-43A5-B8E3-509E77758131}" srcOrd="4" destOrd="0" parTransId="{E7399595-75C3-48A1-89AE-12B360354B39}" sibTransId="{A7A1B8FE-FD8B-4801-93C4-0F7F9C0E8865}"/>
    <dgm:cxn modelId="{E798A50B-BBCB-4941-AAE6-7F12647EB08E}" type="presOf" srcId="{FCEBDDEC-5388-4BEE-AA75-275D4E2F90D0}" destId="{F9A6CFFE-55A9-4B00-A58B-936BA645BEF4}" srcOrd="0" destOrd="0" presId="urn:microsoft.com/office/officeart/2009/3/layout/StepUpProcess"/>
    <dgm:cxn modelId="{7E564F15-4F16-4F9C-813A-DA482208AD8D}" srcId="{0623B49A-4BEA-4806-B5DF-FD3F05818557}" destId="{225DC186-8542-4D20-8B0F-B05B34327DB5}" srcOrd="5" destOrd="0" parTransId="{6E912119-34B1-4061-9D42-E4DA75B0D80D}" sibTransId="{57679991-CFCF-49E2-BF33-4981DFB1C766}"/>
    <dgm:cxn modelId="{8C8E7123-8809-47A8-BE9C-DC4FBA475D2D}" srcId="{0623B49A-4BEA-4806-B5DF-FD3F05818557}" destId="{FCEBDDEC-5388-4BEE-AA75-275D4E2F90D0}" srcOrd="8" destOrd="0" parTransId="{AFFF4ABA-104D-4A62-9B6B-CED576581E7E}" sibTransId="{53F4235C-3967-4808-9793-FA3AC76EF21C}"/>
    <dgm:cxn modelId="{17BF372F-DC09-48A9-B846-4C56229D55AE}" type="presOf" srcId="{BFD8AF1C-970F-4B02-82ED-ADA5ADF39969}" destId="{F7452ED2-5DAA-4ADC-8813-3B8347BCD038}" srcOrd="0" destOrd="0" presId="urn:microsoft.com/office/officeart/2009/3/layout/StepUpProcess"/>
    <dgm:cxn modelId="{2DD67E5D-BFC2-44D0-820E-A413D609F48E}" type="presOf" srcId="{225DC186-8542-4D20-8B0F-B05B34327DB5}" destId="{AC51FD32-0B98-4E32-9A50-08AA76815A6F}" srcOrd="0" destOrd="0" presId="urn:microsoft.com/office/officeart/2009/3/layout/StepUpProcess"/>
    <dgm:cxn modelId="{6075E45E-5930-4B41-A29B-AE22EEFB8F87}" type="presOf" srcId="{97552BD8-92D8-416D-9A3F-6E9010FD1228}" destId="{A6419D1A-4C85-4E07-9765-6838BEAEA4A8}" srcOrd="0" destOrd="0" presId="urn:microsoft.com/office/officeart/2009/3/layout/StepUpProcess"/>
    <dgm:cxn modelId="{47556065-FC13-4831-A7D6-09AC2B3485B2}" srcId="{0623B49A-4BEA-4806-B5DF-FD3F05818557}" destId="{97552BD8-92D8-416D-9A3F-6E9010FD1228}" srcOrd="6" destOrd="0" parTransId="{9507BD5E-AE9F-463C-B773-B4DCE6DC5ABE}" sibTransId="{07A24391-D0F3-4666-89D0-749A1FEC7934}"/>
    <dgm:cxn modelId="{83D22B47-0938-4FF5-B82B-3EC95F8E63EC}" srcId="{0623B49A-4BEA-4806-B5DF-FD3F05818557}" destId="{DF4F9296-0282-43B4-9ECD-57314A8FC8A7}" srcOrd="7" destOrd="0" parTransId="{DF7B4D71-B225-4490-9421-B9ADB90E22BB}" sibTransId="{A5738935-85B8-4EE9-965F-4D40FE14BBFC}"/>
    <dgm:cxn modelId="{F018BA67-46A6-40C2-9D05-1F34958DC745}" srcId="{0623B49A-4BEA-4806-B5DF-FD3F05818557}" destId="{BFD8AF1C-970F-4B02-82ED-ADA5ADF39969}" srcOrd="9" destOrd="0" parTransId="{0B6D19E2-F46D-49F7-95CB-999682FFB4BB}" sibTransId="{3FEB8C10-57F0-4608-BC1C-0C795BB60026}"/>
    <dgm:cxn modelId="{2B51A46A-561D-4AB8-9CB4-57BF4E6755B5}" srcId="{0623B49A-4BEA-4806-B5DF-FD3F05818557}" destId="{49562AE3-D56D-40EA-A1DC-2032009BFCD2}" srcOrd="1" destOrd="0" parTransId="{71CAED63-C080-4885-BF8C-53C78BEA6669}" sibTransId="{99DAFC80-FE53-41C3-BE75-4D4012919CC4}"/>
    <dgm:cxn modelId="{275B306E-A6CB-47E9-A99A-2840D803FBB4}" type="presOf" srcId="{AE3C7C4D-3E03-4E25-BAAC-EABBB1D3210D}" destId="{D2A6E7D1-9518-4D8A-8CAA-5D1F468032C7}" srcOrd="0" destOrd="0" presId="urn:microsoft.com/office/officeart/2009/3/layout/StepUpProcess"/>
    <dgm:cxn modelId="{C46DFA52-5372-458F-B216-FD84DB71D475}" srcId="{0623B49A-4BEA-4806-B5DF-FD3F05818557}" destId="{64F24879-2BC1-48B4-83A8-E421F30A80C8}" srcOrd="3" destOrd="0" parTransId="{96433CE6-22B1-41E2-8CCF-C9A669E4F8E8}" sibTransId="{B7BCBF17-9EE0-4775-9464-EF75715AA238}"/>
    <dgm:cxn modelId="{CB6C6475-2A7F-423A-A1CA-7A44901A5491}" type="presOf" srcId="{49562AE3-D56D-40EA-A1DC-2032009BFCD2}" destId="{0F5B3D7A-478E-42B8-8984-9EE4EFE038DC}" srcOrd="0" destOrd="0" presId="urn:microsoft.com/office/officeart/2009/3/layout/StepUpProcess"/>
    <dgm:cxn modelId="{1658317D-B363-41E0-9648-A3E1C7201D89}" type="presOf" srcId="{64F24879-2BC1-48B4-83A8-E421F30A80C8}" destId="{71406CD4-6C97-4404-B6BA-5E21F048FD51}" srcOrd="0" destOrd="0" presId="urn:microsoft.com/office/officeart/2009/3/layout/StepUpProcess"/>
    <dgm:cxn modelId="{ED4D718A-7690-4964-B4D3-590A21A42E30}" type="presOf" srcId="{DF4F9296-0282-43B4-9ECD-57314A8FC8A7}" destId="{C870ABF1-04EA-48C3-8319-B54C7EBB8345}" srcOrd="0" destOrd="0" presId="urn:microsoft.com/office/officeart/2009/3/layout/StepUpProcess"/>
    <dgm:cxn modelId="{B09D65C8-25BD-42FC-941C-D5B512202C92}" srcId="{0623B49A-4BEA-4806-B5DF-FD3F05818557}" destId="{AE3C7C4D-3E03-4E25-BAAC-EABBB1D3210D}" srcOrd="2" destOrd="0" parTransId="{D1C229EF-E537-4F24-B58E-D8642A47FD84}" sibTransId="{E562EF84-C2AF-4BDE-8B33-FFA388442277}"/>
    <dgm:cxn modelId="{E130B6C8-27B8-47C4-82B3-D97390DDACEC}" type="presOf" srcId="{886BF19A-490E-4AE9-8B81-2114246FA824}" destId="{DF4A2E81-8F67-4959-B93D-2CEBB327A0DF}" srcOrd="0" destOrd="0" presId="urn:microsoft.com/office/officeart/2009/3/layout/StepUpProcess"/>
    <dgm:cxn modelId="{115CF8C8-AFD9-43B9-AA8A-67715E61EEE1}" type="presOf" srcId="{0623B49A-4BEA-4806-B5DF-FD3F05818557}" destId="{7DA81B8A-B62B-4A51-977B-9A52DE54EBFE}" srcOrd="0" destOrd="0" presId="urn:microsoft.com/office/officeart/2009/3/layout/StepUpProcess"/>
    <dgm:cxn modelId="{DA2074FE-F307-49A3-8568-427F0C0C0977}" type="presOf" srcId="{97BEEFBB-3527-43A5-B8E3-509E77758131}" destId="{2C0EF09D-8F5B-4033-8831-CADC0039BC66}" srcOrd="0" destOrd="0" presId="urn:microsoft.com/office/officeart/2009/3/layout/StepUpProcess"/>
    <dgm:cxn modelId="{8383E7FF-8120-4D9E-AD78-F4781626C1E4}" srcId="{0623B49A-4BEA-4806-B5DF-FD3F05818557}" destId="{886BF19A-490E-4AE9-8B81-2114246FA824}" srcOrd="0" destOrd="0" parTransId="{C477C0ED-61AB-41E5-80FF-3C2BA8BC53A1}" sibTransId="{922117AE-A955-4F0D-852B-634ADCC661F2}"/>
    <dgm:cxn modelId="{E91BE730-0471-4D9C-9E5B-14719948912D}" type="presParOf" srcId="{7DA81B8A-B62B-4A51-977B-9A52DE54EBFE}" destId="{CB300D60-0741-498C-A923-EBB34A866CC7}" srcOrd="0" destOrd="0" presId="urn:microsoft.com/office/officeart/2009/3/layout/StepUpProcess"/>
    <dgm:cxn modelId="{B6F7EC28-5BE9-483B-A45C-063313489566}" type="presParOf" srcId="{CB300D60-0741-498C-A923-EBB34A866CC7}" destId="{C4625C22-D81A-419F-9613-BFBAE512B59B}" srcOrd="0" destOrd="0" presId="urn:microsoft.com/office/officeart/2009/3/layout/StepUpProcess"/>
    <dgm:cxn modelId="{180E9872-F11F-49CF-A2B3-285A07E9B7CA}" type="presParOf" srcId="{CB300D60-0741-498C-A923-EBB34A866CC7}" destId="{DF4A2E81-8F67-4959-B93D-2CEBB327A0DF}" srcOrd="1" destOrd="0" presId="urn:microsoft.com/office/officeart/2009/3/layout/StepUpProcess"/>
    <dgm:cxn modelId="{E3258EDD-0D19-4F8C-9946-C786CE40470C}" type="presParOf" srcId="{CB300D60-0741-498C-A923-EBB34A866CC7}" destId="{0FEDBFAA-20FD-4EFD-81BA-D333F5C7C6CE}" srcOrd="2" destOrd="0" presId="urn:microsoft.com/office/officeart/2009/3/layout/StepUpProcess"/>
    <dgm:cxn modelId="{207A230B-1B87-4AAF-B737-4F327347FDFE}" type="presParOf" srcId="{7DA81B8A-B62B-4A51-977B-9A52DE54EBFE}" destId="{36913B78-61BC-4195-92D2-0CBB7FB389CF}" srcOrd="1" destOrd="0" presId="urn:microsoft.com/office/officeart/2009/3/layout/StepUpProcess"/>
    <dgm:cxn modelId="{27B44E19-B964-42F7-BE75-D1D0E253866C}" type="presParOf" srcId="{36913B78-61BC-4195-92D2-0CBB7FB389CF}" destId="{16B41999-F90D-4B0C-8126-B13CAC349CB8}" srcOrd="0" destOrd="0" presId="urn:microsoft.com/office/officeart/2009/3/layout/StepUpProcess"/>
    <dgm:cxn modelId="{1EEA4814-F5A4-40DC-9ABB-0675D75FD210}" type="presParOf" srcId="{7DA81B8A-B62B-4A51-977B-9A52DE54EBFE}" destId="{7675A916-C173-432D-97BA-C1B903CE11AE}" srcOrd="2" destOrd="0" presId="urn:microsoft.com/office/officeart/2009/3/layout/StepUpProcess"/>
    <dgm:cxn modelId="{2EEB38E6-E6DC-4B04-BBD3-614BF7855653}" type="presParOf" srcId="{7675A916-C173-432D-97BA-C1B903CE11AE}" destId="{93A6179C-1932-4B81-84FA-F82BDB654634}" srcOrd="0" destOrd="0" presId="urn:microsoft.com/office/officeart/2009/3/layout/StepUpProcess"/>
    <dgm:cxn modelId="{AE239B56-3350-4D96-805D-CFAB593A6872}" type="presParOf" srcId="{7675A916-C173-432D-97BA-C1B903CE11AE}" destId="{0F5B3D7A-478E-42B8-8984-9EE4EFE038DC}" srcOrd="1" destOrd="0" presId="urn:microsoft.com/office/officeart/2009/3/layout/StepUpProcess"/>
    <dgm:cxn modelId="{BCF7566D-2452-4565-A075-18460A31B289}" type="presParOf" srcId="{7675A916-C173-432D-97BA-C1B903CE11AE}" destId="{29E1DAC1-EBE1-41D0-8935-5853DD0E91AD}" srcOrd="2" destOrd="0" presId="urn:microsoft.com/office/officeart/2009/3/layout/StepUpProcess"/>
    <dgm:cxn modelId="{26925F30-1F0B-482E-B978-0BE2463D2FD3}" type="presParOf" srcId="{7DA81B8A-B62B-4A51-977B-9A52DE54EBFE}" destId="{771C048A-627E-44E1-AE1D-FC1159A00B51}" srcOrd="3" destOrd="0" presId="urn:microsoft.com/office/officeart/2009/3/layout/StepUpProcess"/>
    <dgm:cxn modelId="{47771F27-BF9F-4B04-9E1F-84D4BE5238A4}" type="presParOf" srcId="{771C048A-627E-44E1-AE1D-FC1159A00B51}" destId="{E56F5614-AD4E-4549-80F0-44CEAA2C81A4}" srcOrd="0" destOrd="0" presId="urn:microsoft.com/office/officeart/2009/3/layout/StepUpProcess"/>
    <dgm:cxn modelId="{9B960262-338B-45FC-941F-E8B68587CBCB}" type="presParOf" srcId="{7DA81B8A-B62B-4A51-977B-9A52DE54EBFE}" destId="{24EAAD07-9413-4213-86A1-F662B9C8D9D7}" srcOrd="4" destOrd="0" presId="urn:microsoft.com/office/officeart/2009/3/layout/StepUpProcess"/>
    <dgm:cxn modelId="{01E104EF-4488-4618-AE4E-BEFE4F626417}" type="presParOf" srcId="{24EAAD07-9413-4213-86A1-F662B9C8D9D7}" destId="{EF952AE8-69C9-46D9-B315-AC473CEB228C}" srcOrd="0" destOrd="0" presId="urn:microsoft.com/office/officeart/2009/3/layout/StepUpProcess"/>
    <dgm:cxn modelId="{F62CC69E-C2E2-4D61-AF14-8B76C01CC927}" type="presParOf" srcId="{24EAAD07-9413-4213-86A1-F662B9C8D9D7}" destId="{D2A6E7D1-9518-4D8A-8CAA-5D1F468032C7}" srcOrd="1" destOrd="0" presId="urn:microsoft.com/office/officeart/2009/3/layout/StepUpProcess"/>
    <dgm:cxn modelId="{015AB374-4716-4DF0-ADDE-53F3B36E81FE}" type="presParOf" srcId="{24EAAD07-9413-4213-86A1-F662B9C8D9D7}" destId="{F149D7FD-BA2C-4738-92DF-81DB60B4410A}" srcOrd="2" destOrd="0" presId="urn:microsoft.com/office/officeart/2009/3/layout/StepUpProcess"/>
    <dgm:cxn modelId="{51FDD419-48F6-40E3-B16D-C79E3DE7A86E}" type="presParOf" srcId="{7DA81B8A-B62B-4A51-977B-9A52DE54EBFE}" destId="{BCD711C1-4443-4A09-BB80-8C7FE131B255}" srcOrd="5" destOrd="0" presId="urn:microsoft.com/office/officeart/2009/3/layout/StepUpProcess"/>
    <dgm:cxn modelId="{CE206F61-D2CF-46B6-90EF-4C128435E50D}" type="presParOf" srcId="{BCD711C1-4443-4A09-BB80-8C7FE131B255}" destId="{0AD771C4-5714-4F13-9103-BB0574AC101A}" srcOrd="0" destOrd="0" presId="urn:microsoft.com/office/officeart/2009/3/layout/StepUpProcess"/>
    <dgm:cxn modelId="{227A3063-5C6A-4F3C-8C55-6A9A49455957}" type="presParOf" srcId="{7DA81B8A-B62B-4A51-977B-9A52DE54EBFE}" destId="{C21A2687-1004-48EE-81CB-A94D4FFCC185}" srcOrd="6" destOrd="0" presId="urn:microsoft.com/office/officeart/2009/3/layout/StepUpProcess"/>
    <dgm:cxn modelId="{5065BF00-64E3-49AF-8946-BD9DDFCDA448}" type="presParOf" srcId="{C21A2687-1004-48EE-81CB-A94D4FFCC185}" destId="{B312CAA0-F28C-4072-A443-4EF8735BCB16}" srcOrd="0" destOrd="0" presId="urn:microsoft.com/office/officeart/2009/3/layout/StepUpProcess"/>
    <dgm:cxn modelId="{FCDFC3AD-4126-4485-98C9-44E0688C4BD7}" type="presParOf" srcId="{C21A2687-1004-48EE-81CB-A94D4FFCC185}" destId="{71406CD4-6C97-4404-B6BA-5E21F048FD51}" srcOrd="1" destOrd="0" presId="urn:microsoft.com/office/officeart/2009/3/layout/StepUpProcess"/>
    <dgm:cxn modelId="{62C4DE73-A590-4454-80F1-D4CC2316E681}" type="presParOf" srcId="{C21A2687-1004-48EE-81CB-A94D4FFCC185}" destId="{DEADF8E3-CEFC-4D93-8A8C-3CE0772D6F6C}" srcOrd="2" destOrd="0" presId="urn:microsoft.com/office/officeart/2009/3/layout/StepUpProcess"/>
    <dgm:cxn modelId="{9DEA8418-3B3E-4B00-8514-E309B2179DBE}" type="presParOf" srcId="{7DA81B8A-B62B-4A51-977B-9A52DE54EBFE}" destId="{07924E8C-6721-4F01-B127-8B0A9C4A05E0}" srcOrd="7" destOrd="0" presId="urn:microsoft.com/office/officeart/2009/3/layout/StepUpProcess"/>
    <dgm:cxn modelId="{EA5EE20E-1F06-43CF-AC4C-5E1EFA8D421A}" type="presParOf" srcId="{07924E8C-6721-4F01-B127-8B0A9C4A05E0}" destId="{EFC52B77-8CDD-453E-BB4C-B8545B8BC907}" srcOrd="0" destOrd="0" presId="urn:microsoft.com/office/officeart/2009/3/layout/StepUpProcess"/>
    <dgm:cxn modelId="{FF38A328-BB4D-42A1-A9BD-DF5A43C52DBE}" type="presParOf" srcId="{7DA81B8A-B62B-4A51-977B-9A52DE54EBFE}" destId="{0E89D3E0-A41F-4766-873F-966B54760671}" srcOrd="8" destOrd="0" presId="urn:microsoft.com/office/officeart/2009/3/layout/StepUpProcess"/>
    <dgm:cxn modelId="{614B0E39-A3BB-42A6-8B0D-447C47311678}" type="presParOf" srcId="{0E89D3E0-A41F-4766-873F-966B54760671}" destId="{B7410BA8-C006-4128-AA92-8589DF7CC447}" srcOrd="0" destOrd="0" presId="urn:microsoft.com/office/officeart/2009/3/layout/StepUpProcess"/>
    <dgm:cxn modelId="{0AD5FDF2-9BBF-4F0B-943B-C8D883F75F55}" type="presParOf" srcId="{0E89D3E0-A41F-4766-873F-966B54760671}" destId="{2C0EF09D-8F5B-4033-8831-CADC0039BC66}" srcOrd="1" destOrd="0" presId="urn:microsoft.com/office/officeart/2009/3/layout/StepUpProcess"/>
    <dgm:cxn modelId="{23907388-B4F3-4FED-A4FD-DB27579104BA}" type="presParOf" srcId="{0E89D3E0-A41F-4766-873F-966B54760671}" destId="{F725DD43-9CC5-40EC-A2D9-A7481CC66CD7}" srcOrd="2" destOrd="0" presId="urn:microsoft.com/office/officeart/2009/3/layout/StepUpProcess"/>
    <dgm:cxn modelId="{D658D595-0740-4D80-AA5E-2D09F8FAF07D}" type="presParOf" srcId="{7DA81B8A-B62B-4A51-977B-9A52DE54EBFE}" destId="{3A216797-C781-4A87-9D62-30A606B8F16C}" srcOrd="9" destOrd="0" presId="urn:microsoft.com/office/officeart/2009/3/layout/StepUpProcess"/>
    <dgm:cxn modelId="{44C13EE2-F1E1-4127-923C-87FB32B4643E}" type="presParOf" srcId="{3A216797-C781-4A87-9D62-30A606B8F16C}" destId="{6166405E-FD3C-47B4-9DB8-D68E6721C87A}" srcOrd="0" destOrd="0" presId="urn:microsoft.com/office/officeart/2009/3/layout/StepUpProcess"/>
    <dgm:cxn modelId="{60D398AC-CF1D-42CC-8B09-3707F38D40AA}" type="presParOf" srcId="{7DA81B8A-B62B-4A51-977B-9A52DE54EBFE}" destId="{F2263CDE-E381-4DF7-93D8-4D901B906B80}" srcOrd="10" destOrd="0" presId="urn:microsoft.com/office/officeart/2009/3/layout/StepUpProcess"/>
    <dgm:cxn modelId="{4F33D5EA-6201-4D1A-880A-460BF357FB05}" type="presParOf" srcId="{F2263CDE-E381-4DF7-93D8-4D901B906B80}" destId="{0E53CE91-D6E0-4C3A-92AA-1E76BE916855}" srcOrd="0" destOrd="0" presId="urn:microsoft.com/office/officeart/2009/3/layout/StepUpProcess"/>
    <dgm:cxn modelId="{D583192A-9401-43D1-8EA1-CD89D92135D3}" type="presParOf" srcId="{F2263CDE-E381-4DF7-93D8-4D901B906B80}" destId="{AC51FD32-0B98-4E32-9A50-08AA76815A6F}" srcOrd="1" destOrd="0" presId="urn:microsoft.com/office/officeart/2009/3/layout/StepUpProcess"/>
    <dgm:cxn modelId="{7D4258FA-D1C9-46B7-820D-0D58EB7E9BC2}" type="presParOf" srcId="{F2263CDE-E381-4DF7-93D8-4D901B906B80}" destId="{31E4F275-FDD2-4EF9-B25B-90CA047E035F}" srcOrd="2" destOrd="0" presId="urn:microsoft.com/office/officeart/2009/3/layout/StepUpProcess"/>
    <dgm:cxn modelId="{FC6752F8-22D5-454F-8E75-6BEBF7783571}" type="presParOf" srcId="{7DA81B8A-B62B-4A51-977B-9A52DE54EBFE}" destId="{F26EECFB-214E-40E6-ADC7-DB4C5864F0D1}" srcOrd="11" destOrd="0" presId="urn:microsoft.com/office/officeart/2009/3/layout/StepUpProcess"/>
    <dgm:cxn modelId="{52CE6D3E-F057-48D3-A2C4-25A68A6A924E}" type="presParOf" srcId="{F26EECFB-214E-40E6-ADC7-DB4C5864F0D1}" destId="{27F8DC15-F474-44E6-913E-A8A222813D09}" srcOrd="0" destOrd="0" presId="urn:microsoft.com/office/officeart/2009/3/layout/StepUpProcess"/>
    <dgm:cxn modelId="{5AF93EC0-AE37-47E2-AF0D-F7B3D7BDAA64}" type="presParOf" srcId="{7DA81B8A-B62B-4A51-977B-9A52DE54EBFE}" destId="{EF2D0C55-470D-465F-9E66-637B63FAFDB0}" srcOrd="12" destOrd="0" presId="urn:microsoft.com/office/officeart/2009/3/layout/StepUpProcess"/>
    <dgm:cxn modelId="{F5308D16-6A8F-4484-8C10-05E6067FE03A}" type="presParOf" srcId="{EF2D0C55-470D-465F-9E66-637B63FAFDB0}" destId="{DC74820E-BE11-4BB6-B887-570C0E0F6587}" srcOrd="0" destOrd="0" presId="urn:microsoft.com/office/officeart/2009/3/layout/StepUpProcess"/>
    <dgm:cxn modelId="{7FE31B14-F41C-4F9D-AF13-953C6EA22A48}" type="presParOf" srcId="{EF2D0C55-470D-465F-9E66-637B63FAFDB0}" destId="{A6419D1A-4C85-4E07-9765-6838BEAEA4A8}" srcOrd="1" destOrd="0" presId="urn:microsoft.com/office/officeart/2009/3/layout/StepUpProcess"/>
    <dgm:cxn modelId="{6449738F-5DDB-4BBD-900D-191A1D25EF0A}" type="presParOf" srcId="{EF2D0C55-470D-465F-9E66-637B63FAFDB0}" destId="{D9A38C47-C64F-45E7-AB5A-B85D28A61A9A}" srcOrd="2" destOrd="0" presId="urn:microsoft.com/office/officeart/2009/3/layout/StepUpProcess"/>
    <dgm:cxn modelId="{62C78E3C-CE3B-419E-8FD9-6FE0D483A278}" type="presParOf" srcId="{7DA81B8A-B62B-4A51-977B-9A52DE54EBFE}" destId="{4C1188A2-0CD5-4429-BF5A-42552191A77D}" srcOrd="13" destOrd="0" presId="urn:microsoft.com/office/officeart/2009/3/layout/StepUpProcess"/>
    <dgm:cxn modelId="{A13A6112-A905-43E0-8036-AAC8E3FF3E15}" type="presParOf" srcId="{4C1188A2-0CD5-4429-BF5A-42552191A77D}" destId="{C8D54577-3D81-4DE5-BCFA-55B522342CA1}" srcOrd="0" destOrd="0" presId="urn:microsoft.com/office/officeart/2009/3/layout/StepUpProcess"/>
    <dgm:cxn modelId="{D30AD25A-EFAE-43D2-81A5-6355D30C7989}" type="presParOf" srcId="{7DA81B8A-B62B-4A51-977B-9A52DE54EBFE}" destId="{0CCEF646-0BEF-4586-9E6E-B6A205FA8D4A}" srcOrd="14" destOrd="0" presId="urn:microsoft.com/office/officeart/2009/3/layout/StepUpProcess"/>
    <dgm:cxn modelId="{A80D4319-7F4F-454D-8CF4-9B80B7A1D556}" type="presParOf" srcId="{0CCEF646-0BEF-4586-9E6E-B6A205FA8D4A}" destId="{6594999E-E398-40A3-9A39-2EAD4283CB48}" srcOrd="0" destOrd="0" presId="urn:microsoft.com/office/officeart/2009/3/layout/StepUpProcess"/>
    <dgm:cxn modelId="{D92D9CA9-C9AD-4850-9401-C3ED8913902B}" type="presParOf" srcId="{0CCEF646-0BEF-4586-9E6E-B6A205FA8D4A}" destId="{C870ABF1-04EA-48C3-8319-B54C7EBB8345}" srcOrd="1" destOrd="0" presId="urn:microsoft.com/office/officeart/2009/3/layout/StepUpProcess"/>
    <dgm:cxn modelId="{D05971C1-27BE-45A1-81B4-FCC393054D61}" type="presParOf" srcId="{0CCEF646-0BEF-4586-9E6E-B6A205FA8D4A}" destId="{16645BA0-8A3C-4840-9068-AE662C28D8B9}" srcOrd="2" destOrd="0" presId="urn:microsoft.com/office/officeart/2009/3/layout/StepUpProcess"/>
    <dgm:cxn modelId="{67254407-951C-401F-86B3-2CF2F9E44550}" type="presParOf" srcId="{7DA81B8A-B62B-4A51-977B-9A52DE54EBFE}" destId="{1D6C07AF-9424-4FF3-8033-A550F2A45FE9}" srcOrd="15" destOrd="0" presId="urn:microsoft.com/office/officeart/2009/3/layout/StepUpProcess"/>
    <dgm:cxn modelId="{53A9E302-60E3-4BF8-AA00-7915953E21ED}" type="presParOf" srcId="{1D6C07AF-9424-4FF3-8033-A550F2A45FE9}" destId="{E6434B5E-3CB9-44E0-9BC1-6C4AAE4E71CE}" srcOrd="0" destOrd="0" presId="urn:microsoft.com/office/officeart/2009/3/layout/StepUpProcess"/>
    <dgm:cxn modelId="{6301D8B5-2875-4C54-A009-F1CF551EAB45}" type="presParOf" srcId="{7DA81B8A-B62B-4A51-977B-9A52DE54EBFE}" destId="{47EB1726-1DC3-48AC-965A-D1647F2F297D}" srcOrd="16" destOrd="0" presId="urn:microsoft.com/office/officeart/2009/3/layout/StepUpProcess"/>
    <dgm:cxn modelId="{66C073FC-19CD-4B4F-8717-AE69AC8862AE}" type="presParOf" srcId="{47EB1726-1DC3-48AC-965A-D1647F2F297D}" destId="{88EC4780-3413-4854-B84D-5FFB41609D8B}" srcOrd="0" destOrd="0" presId="urn:microsoft.com/office/officeart/2009/3/layout/StepUpProcess"/>
    <dgm:cxn modelId="{9B31E2D9-8AA6-4164-828B-B9E06AAC4088}" type="presParOf" srcId="{47EB1726-1DC3-48AC-965A-D1647F2F297D}" destId="{F9A6CFFE-55A9-4B00-A58B-936BA645BEF4}" srcOrd="1" destOrd="0" presId="urn:microsoft.com/office/officeart/2009/3/layout/StepUpProcess"/>
    <dgm:cxn modelId="{DAD41A19-940F-40F0-A8A3-EDCFFB75E6B3}" type="presParOf" srcId="{47EB1726-1DC3-48AC-965A-D1647F2F297D}" destId="{A43E1019-4E0B-4D4D-A8AC-01DFFBF5D923}" srcOrd="2" destOrd="0" presId="urn:microsoft.com/office/officeart/2009/3/layout/StepUpProcess"/>
    <dgm:cxn modelId="{2F7D6BA0-6999-493C-9A1C-400A840A80AD}" type="presParOf" srcId="{7DA81B8A-B62B-4A51-977B-9A52DE54EBFE}" destId="{6789626B-EF94-49EC-BD15-6D8E9E741DDA}" srcOrd="17" destOrd="0" presId="urn:microsoft.com/office/officeart/2009/3/layout/StepUpProcess"/>
    <dgm:cxn modelId="{5B73CAC6-7BAF-487D-8D68-C8C88F8520A1}" type="presParOf" srcId="{6789626B-EF94-49EC-BD15-6D8E9E741DDA}" destId="{CE2F4ED8-0917-40D9-AE03-B4AC73DCA4FE}" srcOrd="0" destOrd="0" presId="urn:microsoft.com/office/officeart/2009/3/layout/StepUpProcess"/>
    <dgm:cxn modelId="{0A432187-696C-43D9-8F9F-16C8432C886E}" type="presParOf" srcId="{7DA81B8A-B62B-4A51-977B-9A52DE54EBFE}" destId="{F0A7C5B9-DD79-4464-BA00-8C02EB1379FE}" srcOrd="18" destOrd="0" presId="urn:microsoft.com/office/officeart/2009/3/layout/StepUpProcess"/>
    <dgm:cxn modelId="{D66AA08C-55B2-4045-A5D5-CA1322579A96}" type="presParOf" srcId="{F0A7C5B9-DD79-4464-BA00-8C02EB1379FE}" destId="{5103701B-819B-442F-9E9B-EE9CB7A99AF5}" srcOrd="0" destOrd="0" presId="urn:microsoft.com/office/officeart/2009/3/layout/StepUpProcess"/>
    <dgm:cxn modelId="{5BD0FCEE-1525-42C9-91B9-E01C5F62009E}" type="presParOf" srcId="{F0A7C5B9-DD79-4464-BA00-8C02EB1379FE}" destId="{F7452ED2-5DAA-4ADC-8813-3B8347BCD03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D95AA7-6AE6-4865-88E4-91D21F250D4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20B5570-B219-4D79-ADB1-9E45353D2331}">
      <dgm:prSet phldrT="[Text]" custT="1"/>
      <dgm:spPr>
        <a:solidFill>
          <a:srgbClr val="D56E48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000" b="1" dirty="0">
              <a:latin typeface="Montserrat" panose="00000500000000000000" pitchFamily="2" charset="0"/>
            </a:rPr>
            <a:t>Identify Variances:</a:t>
          </a:r>
        </a:p>
        <a:p>
          <a:pPr>
            <a:buFont typeface="+mj-lt"/>
            <a:buAutoNum type="arabicPeriod"/>
          </a:pPr>
          <a:r>
            <a:rPr lang="en-US" sz="2000" b="1" dirty="0">
              <a:latin typeface="Montserrat" panose="00000500000000000000" pitchFamily="2" charset="0"/>
            </a:rPr>
            <a:t> </a:t>
          </a:r>
          <a:r>
            <a:rPr lang="en-US" sz="2000" dirty="0">
              <a:latin typeface="Montserrat" panose="00000500000000000000" pitchFamily="2" charset="0"/>
            </a:rPr>
            <a:t>Calculate differences for each category (e.g., cost, revenue).</a:t>
          </a:r>
        </a:p>
      </dgm:t>
    </dgm:pt>
    <dgm:pt modelId="{FDD9D632-A4BD-4E66-9399-3FCA9BA94335}" type="parTrans" cxnId="{AED3CBEB-F164-493C-9FAC-DDBF351FADE0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6E22531C-C893-41B4-ABBD-E79A55F22197}" type="sibTrans" cxnId="{AED3CBEB-F164-493C-9FAC-DDBF351FADE0}">
      <dgm:prSet custT="1"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0871DFAD-6EA8-4221-807B-D7AC88038D93}">
      <dgm:prSet custT="1"/>
      <dgm:spPr>
        <a:solidFill>
          <a:srgbClr val="0C1752"/>
        </a:solidFill>
      </dgm:spPr>
      <dgm:t>
        <a:bodyPr/>
        <a:lstStyle/>
        <a:p>
          <a:r>
            <a:rPr lang="en-US" sz="2000" b="1" dirty="0">
              <a:latin typeface="Montserrat" panose="00000500000000000000" pitchFamily="2" charset="0"/>
            </a:rPr>
            <a:t>Classify Variances: </a:t>
          </a:r>
        </a:p>
        <a:p>
          <a:r>
            <a:rPr lang="en-US" sz="2000" dirty="0">
              <a:latin typeface="Montserrat" panose="00000500000000000000" pitchFamily="2" charset="0"/>
            </a:rPr>
            <a:t>Label them as favorable (F) or unfavorable (U).</a:t>
          </a:r>
        </a:p>
      </dgm:t>
    </dgm:pt>
    <dgm:pt modelId="{75A0DEDE-80A4-48FD-A8A6-7D775667D113}" type="parTrans" cxnId="{05CC90CD-02C6-4740-B7AF-EDF3BC19DBA9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74E10422-260C-4D3C-B511-79A3EC4CEDEE}" type="sibTrans" cxnId="{05CC90CD-02C6-4740-B7AF-EDF3BC19DBA9}">
      <dgm:prSet custT="1"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09336809-3000-4051-A1BB-6132E72923F3}">
      <dgm:prSet custT="1"/>
      <dgm:spPr>
        <a:solidFill>
          <a:srgbClr val="11CCDD"/>
        </a:solidFill>
      </dgm:spPr>
      <dgm:t>
        <a:bodyPr/>
        <a:lstStyle/>
        <a:p>
          <a:r>
            <a:rPr lang="en-US" sz="2000" b="1" dirty="0">
              <a:latin typeface="Montserrat" panose="00000500000000000000" pitchFamily="2" charset="0"/>
            </a:rPr>
            <a:t>Investigate Causes: </a:t>
          </a:r>
        </a:p>
        <a:p>
          <a:r>
            <a:rPr lang="en-US" sz="2000" dirty="0">
              <a:latin typeface="Montserrat" panose="00000500000000000000" pitchFamily="2" charset="0"/>
            </a:rPr>
            <a:t>Determine why the variance occurred (e.g., market conditions, inefficiencies).</a:t>
          </a:r>
        </a:p>
      </dgm:t>
    </dgm:pt>
    <dgm:pt modelId="{0AC794FE-48D1-45C2-8D89-CB024F18BBBC}" type="parTrans" cxnId="{C54A4955-FBD9-4421-A837-173FEF7F6F13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D82266E1-FA4D-4612-84EA-D10CDC79D199}" type="sibTrans" cxnId="{C54A4955-FBD9-4421-A837-173FEF7F6F13}">
      <dgm:prSet custT="1"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64959E94-BCAD-4293-9953-E6FC6326CE25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000" b="1" dirty="0">
              <a:latin typeface="Montserrat" panose="00000500000000000000" pitchFamily="2" charset="0"/>
            </a:rPr>
            <a:t>Take Action: </a:t>
          </a:r>
          <a:r>
            <a:rPr lang="en-US" sz="2000" dirty="0">
              <a:latin typeface="Montserrat" panose="00000500000000000000" pitchFamily="2" charset="0"/>
            </a:rPr>
            <a:t>Develop strategies to address unfavorable variances or replicate conditions that led to favorable ones.</a:t>
          </a:r>
        </a:p>
      </dgm:t>
    </dgm:pt>
    <dgm:pt modelId="{979759E0-D699-4DA5-B04E-0AEE67FFA664}" type="parTrans" cxnId="{0419320F-6BB5-40E1-91CE-2B733025CC25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85C9713A-9880-4704-96A9-EF82E25B8D9A}" type="sibTrans" cxnId="{0419320F-6BB5-40E1-91CE-2B733025CC25}">
      <dgm:prSet/>
      <dgm:spPr/>
      <dgm:t>
        <a:bodyPr/>
        <a:lstStyle/>
        <a:p>
          <a:endParaRPr lang="en-US" sz="2000">
            <a:latin typeface="Montserrat" panose="00000500000000000000" pitchFamily="2" charset="0"/>
          </a:endParaRPr>
        </a:p>
      </dgm:t>
    </dgm:pt>
    <dgm:pt modelId="{A5A6EA32-4806-467B-ABDF-D299D54A63E5}" type="pres">
      <dgm:prSet presAssocID="{0ED95AA7-6AE6-4865-88E4-91D21F250D45}" presName="Name0" presStyleCnt="0">
        <dgm:presLayoutVars>
          <dgm:dir/>
          <dgm:resizeHandles val="exact"/>
        </dgm:presLayoutVars>
      </dgm:prSet>
      <dgm:spPr/>
    </dgm:pt>
    <dgm:pt modelId="{85C04A3D-D706-40BC-90E7-4144A1E9A384}" type="pres">
      <dgm:prSet presAssocID="{620B5570-B219-4D79-ADB1-9E45353D2331}" presName="node" presStyleLbl="node1" presStyleIdx="0" presStyleCnt="4">
        <dgm:presLayoutVars>
          <dgm:bulletEnabled val="1"/>
        </dgm:presLayoutVars>
      </dgm:prSet>
      <dgm:spPr/>
    </dgm:pt>
    <dgm:pt modelId="{76029FA1-AB40-483B-9EE6-896159F380E7}" type="pres">
      <dgm:prSet presAssocID="{6E22531C-C893-41B4-ABBD-E79A55F22197}" presName="sibTrans" presStyleLbl="sibTrans2D1" presStyleIdx="0" presStyleCnt="3"/>
      <dgm:spPr/>
    </dgm:pt>
    <dgm:pt modelId="{94B5DEA0-960C-4E79-B7CB-87EB11AD5689}" type="pres">
      <dgm:prSet presAssocID="{6E22531C-C893-41B4-ABBD-E79A55F22197}" presName="connectorText" presStyleLbl="sibTrans2D1" presStyleIdx="0" presStyleCnt="3"/>
      <dgm:spPr/>
    </dgm:pt>
    <dgm:pt modelId="{5594AA5A-A4B3-478A-A28C-E40F8474AA9A}" type="pres">
      <dgm:prSet presAssocID="{0871DFAD-6EA8-4221-807B-D7AC88038D93}" presName="node" presStyleLbl="node1" presStyleIdx="1" presStyleCnt="4">
        <dgm:presLayoutVars>
          <dgm:bulletEnabled val="1"/>
        </dgm:presLayoutVars>
      </dgm:prSet>
      <dgm:spPr/>
    </dgm:pt>
    <dgm:pt modelId="{03194ECD-B13A-4853-8112-274C879BE9FF}" type="pres">
      <dgm:prSet presAssocID="{74E10422-260C-4D3C-B511-79A3EC4CEDEE}" presName="sibTrans" presStyleLbl="sibTrans2D1" presStyleIdx="1" presStyleCnt="3"/>
      <dgm:spPr/>
    </dgm:pt>
    <dgm:pt modelId="{10867B9C-2D51-4603-B083-86A30296E492}" type="pres">
      <dgm:prSet presAssocID="{74E10422-260C-4D3C-B511-79A3EC4CEDEE}" presName="connectorText" presStyleLbl="sibTrans2D1" presStyleIdx="1" presStyleCnt="3"/>
      <dgm:spPr/>
    </dgm:pt>
    <dgm:pt modelId="{0536ACE6-CEDC-43E5-8595-D1B9447046DE}" type="pres">
      <dgm:prSet presAssocID="{09336809-3000-4051-A1BB-6132E72923F3}" presName="node" presStyleLbl="node1" presStyleIdx="2" presStyleCnt="4">
        <dgm:presLayoutVars>
          <dgm:bulletEnabled val="1"/>
        </dgm:presLayoutVars>
      </dgm:prSet>
      <dgm:spPr/>
    </dgm:pt>
    <dgm:pt modelId="{1F7256C2-FD51-419B-B681-63DAC25AE98F}" type="pres">
      <dgm:prSet presAssocID="{D82266E1-FA4D-4612-84EA-D10CDC79D199}" presName="sibTrans" presStyleLbl="sibTrans2D1" presStyleIdx="2" presStyleCnt="3"/>
      <dgm:spPr/>
    </dgm:pt>
    <dgm:pt modelId="{EBF12F97-8E6C-4898-B200-38CDF513A3B9}" type="pres">
      <dgm:prSet presAssocID="{D82266E1-FA4D-4612-84EA-D10CDC79D199}" presName="connectorText" presStyleLbl="sibTrans2D1" presStyleIdx="2" presStyleCnt="3"/>
      <dgm:spPr/>
    </dgm:pt>
    <dgm:pt modelId="{39F0E6DA-BB0E-45AF-A159-9E2D07480E62}" type="pres">
      <dgm:prSet presAssocID="{64959E94-BCAD-4293-9953-E6FC6326CE25}" presName="node" presStyleLbl="node1" presStyleIdx="3" presStyleCnt="4">
        <dgm:presLayoutVars>
          <dgm:bulletEnabled val="1"/>
        </dgm:presLayoutVars>
      </dgm:prSet>
      <dgm:spPr/>
    </dgm:pt>
  </dgm:ptLst>
  <dgm:cxnLst>
    <dgm:cxn modelId="{0419320F-6BB5-40E1-91CE-2B733025CC25}" srcId="{0ED95AA7-6AE6-4865-88E4-91D21F250D45}" destId="{64959E94-BCAD-4293-9953-E6FC6326CE25}" srcOrd="3" destOrd="0" parTransId="{979759E0-D699-4DA5-B04E-0AEE67FFA664}" sibTransId="{85C9713A-9880-4704-96A9-EF82E25B8D9A}"/>
    <dgm:cxn modelId="{24976B1B-D388-4A48-B86F-AF5CB2FCE5E4}" type="presOf" srcId="{64959E94-BCAD-4293-9953-E6FC6326CE25}" destId="{39F0E6DA-BB0E-45AF-A159-9E2D07480E62}" srcOrd="0" destOrd="0" presId="urn:microsoft.com/office/officeart/2005/8/layout/process1"/>
    <dgm:cxn modelId="{CEB74A2E-69CE-4B2D-9E70-01F75BB264DE}" type="presOf" srcId="{09336809-3000-4051-A1BB-6132E72923F3}" destId="{0536ACE6-CEDC-43E5-8595-D1B9447046DE}" srcOrd="0" destOrd="0" presId="urn:microsoft.com/office/officeart/2005/8/layout/process1"/>
    <dgm:cxn modelId="{BA91385F-2418-4481-8A2F-EAB5479FA6CF}" type="presOf" srcId="{0871DFAD-6EA8-4221-807B-D7AC88038D93}" destId="{5594AA5A-A4B3-478A-A28C-E40F8474AA9A}" srcOrd="0" destOrd="0" presId="urn:microsoft.com/office/officeart/2005/8/layout/process1"/>
    <dgm:cxn modelId="{4C961641-2C01-4959-A4A7-9B8B830F7688}" type="presOf" srcId="{6E22531C-C893-41B4-ABBD-E79A55F22197}" destId="{76029FA1-AB40-483B-9EE6-896159F380E7}" srcOrd="0" destOrd="0" presId="urn:microsoft.com/office/officeart/2005/8/layout/process1"/>
    <dgm:cxn modelId="{E8440F63-DB93-4200-BEF7-74369B14866D}" type="presOf" srcId="{D82266E1-FA4D-4612-84EA-D10CDC79D199}" destId="{1F7256C2-FD51-419B-B681-63DAC25AE98F}" srcOrd="0" destOrd="0" presId="urn:microsoft.com/office/officeart/2005/8/layout/process1"/>
    <dgm:cxn modelId="{C54A4955-FBD9-4421-A837-173FEF7F6F13}" srcId="{0ED95AA7-6AE6-4865-88E4-91D21F250D45}" destId="{09336809-3000-4051-A1BB-6132E72923F3}" srcOrd="2" destOrd="0" parTransId="{0AC794FE-48D1-45C2-8D89-CB024F18BBBC}" sibTransId="{D82266E1-FA4D-4612-84EA-D10CDC79D199}"/>
    <dgm:cxn modelId="{40865E7E-999A-487D-8411-110E19DE92BA}" type="presOf" srcId="{74E10422-260C-4D3C-B511-79A3EC4CEDEE}" destId="{03194ECD-B13A-4853-8112-274C879BE9FF}" srcOrd="0" destOrd="0" presId="urn:microsoft.com/office/officeart/2005/8/layout/process1"/>
    <dgm:cxn modelId="{3BA1AF8B-119D-4356-98EA-4ACD5F240431}" type="presOf" srcId="{6E22531C-C893-41B4-ABBD-E79A55F22197}" destId="{94B5DEA0-960C-4E79-B7CB-87EB11AD5689}" srcOrd="1" destOrd="0" presId="urn:microsoft.com/office/officeart/2005/8/layout/process1"/>
    <dgm:cxn modelId="{6FDA238E-5DA4-42DC-8FD7-00662FC14EE8}" type="presOf" srcId="{D82266E1-FA4D-4612-84EA-D10CDC79D199}" destId="{EBF12F97-8E6C-4898-B200-38CDF513A3B9}" srcOrd="1" destOrd="0" presId="urn:microsoft.com/office/officeart/2005/8/layout/process1"/>
    <dgm:cxn modelId="{B2EE89BD-E4B2-4F27-A357-8A0AE25A7466}" type="presOf" srcId="{620B5570-B219-4D79-ADB1-9E45353D2331}" destId="{85C04A3D-D706-40BC-90E7-4144A1E9A384}" srcOrd="0" destOrd="0" presId="urn:microsoft.com/office/officeart/2005/8/layout/process1"/>
    <dgm:cxn modelId="{D8DCB3BE-0383-4EE7-A392-FAD795545F76}" type="presOf" srcId="{0ED95AA7-6AE6-4865-88E4-91D21F250D45}" destId="{A5A6EA32-4806-467B-ABDF-D299D54A63E5}" srcOrd="0" destOrd="0" presId="urn:microsoft.com/office/officeart/2005/8/layout/process1"/>
    <dgm:cxn modelId="{05CC90CD-02C6-4740-B7AF-EDF3BC19DBA9}" srcId="{0ED95AA7-6AE6-4865-88E4-91D21F250D45}" destId="{0871DFAD-6EA8-4221-807B-D7AC88038D93}" srcOrd="1" destOrd="0" parTransId="{75A0DEDE-80A4-48FD-A8A6-7D775667D113}" sibTransId="{74E10422-260C-4D3C-B511-79A3EC4CEDEE}"/>
    <dgm:cxn modelId="{826221CE-854C-4EF9-B9B9-84BB07538F15}" type="presOf" srcId="{74E10422-260C-4D3C-B511-79A3EC4CEDEE}" destId="{10867B9C-2D51-4603-B083-86A30296E492}" srcOrd="1" destOrd="0" presId="urn:microsoft.com/office/officeart/2005/8/layout/process1"/>
    <dgm:cxn modelId="{AED3CBEB-F164-493C-9FAC-DDBF351FADE0}" srcId="{0ED95AA7-6AE6-4865-88E4-91D21F250D45}" destId="{620B5570-B219-4D79-ADB1-9E45353D2331}" srcOrd="0" destOrd="0" parTransId="{FDD9D632-A4BD-4E66-9399-3FCA9BA94335}" sibTransId="{6E22531C-C893-41B4-ABBD-E79A55F22197}"/>
    <dgm:cxn modelId="{F624C463-C860-4495-AC1B-A273AE75975C}" type="presParOf" srcId="{A5A6EA32-4806-467B-ABDF-D299D54A63E5}" destId="{85C04A3D-D706-40BC-90E7-4144A1E9A384}" srcOrd="0" destOrd="0" presId="urn:microsoft.com/office/officeart/2005/8/layout/process1"/>
    <dgm:cxn modelId="{69BB1C6E-8B86-4981-B867-44E37E6294DE}" type="presParOf" srcId="{A5A6EA32-4806-467B-ABDF-D299D54A63E5}" destId="{76029FA1-AB40-483B-9EE6-896159F380E7}" srcOrd="1" destOrd="0" presId="urn:microsoft.com/office/officeart/2005/8/layout/process1"/>
    <dgm:cxn modelId="{2E82C1A8-7146-4E14-891D-1E918996E68F}" type="presParOf" srcId="{76029FA1-AB40-483B-9EE6-896159F380E7}" destId="{94B5DEA0-960C-4E79-B7CB-87EB11AD5689}" srcOrd="0" destOrd="0" presId="urn:microsoft.com/office/officeart/2005/8/layout/process1"/>
    <dgm:cxn modelId="{FDB54CD7-D95E-4741-8BA0-7D43A4DE720A}" type="presParOf" srcId="{A5A6EA32-4806-467B-ABDF-D299D54A63E5}" destId="{5594AA5A-A4B3-478A-A28C-E40F8474AA9A}" srcOrd="2" destOrd="0" presId="urn:microsoft.com/office/officeart/2005/8/layout/process1"/>
    <dgm:cxn modelId="{8EFFF4C4-090C-4E7E-8DFC-57CB420EE471}" type="presParOf" srcId="{A5A6EA32-4806-467B-ABDF-D299D54A63E5}" destId="{03194ECD-B13A-4853-8112-274C879BE9FF}" srcOrd="3" destOrd="0" presId="urn:microsoft.com/office/officeart/2005/8/layout/process1"/>
    <dgm:cxn modelId="{ED58E61C-FFAA-4715-8788-3FE3355ED00A}" type="presParOf" srcId="{03194ECD-B13A-4853-8112-274C879BE9FF}" destId="{10867B9C-2D51-4603-B083-86A30296E492}" srcOrd="0" destOrd="0" presId="urn:microsoft.com/office/officeart/2005/8/layout/process1"/>
    <dgm:cxn modelId="{6350D36C-F5DB-4537-B82E-78A30AEE92FA}" type="presParOf" srcId="{A5A6EA32-4806-467B-ABDF-D299D54A63E5}" destId="{0536ACE6-CEDC-43E5-8595-D1B9447046DE}" srcOrd="4" destOrd="0" presId="urn:microsoft.com/office/officeart/2005/8/layout/process1"/>
    <dgm:cxn modelId="{94E550D2-0119-42D3-92D7-E24C514B56E1}" type="presParOf" srcId="{A5A6EA32-4806-467B-ABDF-D299D54A63E5}" destId="{1F7256C2-FD51-419B-B681-63DAC25AE98F}" srcOrd="5" destOrd="0" presId="urn:microsoft.com/office/officeart/2005/8/layout/process1"/>
    <dgm:cxn modelId="{A4B535C1-AC31-4F8B-8A3C-801A1F018229}" type="presParOf" srcId="{1F7256C2-FD51-419B-B681-63DAC25AE98F}" destId="{EBF12F97-8E6C-4898-B200-38CDF513A3B9}" srcOrd="0" destOrd="0" presId="urn:microsoft.com/office/officeart/2005/8/layout/process1"/>
    <dgm:cxn modelId="{723C1168-D2FC-4E1C-B379-D41EE188CE42}" type="presParOf" srcId="{A5A6EA32-4806-467B-ABDF-D299D54A63E5}" destId="{39F0E6DA-BB0E-45AF-A159-9E2D07480E6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25C22-D81A-419F-9613-BFBAE512B59B}">
      <dsp:nvSpPr>
        <dsp:cNvPr id="0" name=""/>
        <dsp:cNvSpPr/>
      </dsp:nvSpPr>
      <dsp:spPr>
        <a:xfrm rot="5400000">
          <a:off x="215121" y="3735798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A2E81-8F67-4959-B93D-2CEBB327A0DF}">
      <dsp:nvSpPr>
        <dsp:cNvPr id="0" name=""/>
        <dsp:cNvSpPr/>
      </dsp:nvSpPr>
      <dsp:spPr>
        <a:xfrm>
          <a:off x="92457" y="4049215"/>
          <a:ext cx="981889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Data Wrangling &amp; Analysis: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Automate reconciliation and analysis of financial data.</a:t>
          </a:r>
        </a:p>
      </dsp:txBody>
      <dsp:txXfrm>
        <a:off x="92457" y="4049215"/>
        <a:ext cx="981889" cy="830119"/>
      </dsp:txXfrm>
    </dsp:sp>
    <dsp:sp modelId="{0FEDBFAA-20FD-4EFD-81BA-D333F5C7C6CE}">
      <dsp:nvSpPr>
        <dsp:cNvPr id="0" name=""/>
        <dsp:cNvSpPr/>
      </dsp:nvSpPr>
      <dsp:spPr>
        <a:xfrm>
          <a:off x="878229" y="3658571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6179C-1932-4B81-84FA-F82BDB654634}">
      <dsp:nvSpPr>
        <dsp:cNvPr id="0" name=""/>
        <dsp:cNvSpPr/>
      </dsp:nvSpPr>
      <dsp:spPr>
        <a:xfrm rot="5400000">
          <a:off x="1391894" y="3448918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B3D7A-478E-42B8-8984-9EE4EFE038DC}">
      <dsp:nvSpPr>
        <dsp:cNvPr id="0" name=""/>
        <dsp:cNvSpPr/>
      </dsp:nvSpPr>
      <dsp:spPr>
        <a:xfrm>
          <a:off x="1286664" y="3762336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Data Visualization: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Visualize financial data for strategic decision making</a:t>
          </a:r>
        </a:p>
      </dsp:txBody>
      <dsp:txXfrm>
        <a:off x="1286664" y="3762336"/>
        <a:ext cx="947020" cy="830119"/>
      </dsp:txXfrm>
    </dsp:sp>
    <dsp:sp modelId="{29E1DAC1-EBE1-41D0-8935-5853DD0E91AD}">
      <dsp:nvSpPr>
        <dsp:cNvPr id="0" name=""/>
        <dsp:cNvSpPr/>
      </dsp:nvSpPr>
      <dsp:spPr>
        <a:xfrm>
          <a:off x="2055002" y="3371692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52AE8-69C9-46D9-B315-AC473CEB228C}">
      <dsp:nvSpPr>
        <dsp:cNvPr id="0" name=""/>
        <dsp:cNvSpPr/>
      </dsp:nvSpPr>
      <dsp:spPr>
        <a:xfrm rot="5400000">
          <a:off x="2568667" y="3162039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6E7D1-9518-4D8A-8CAA-5D1F468032C7}">
      <dsp:nvSpPr>
        <dsp:cNvPr id="0" name=""/>
        <dsp:cNvSpPr/>
      </dsp:nvSpPr>
      <dsp:spPr>
        <a:xfrm>
          <a:off x="2463437" y="3475456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Financial Prediction Using ML Regression: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rPr>
            <a:t>Predict financial metrics such as revenues&amp; expenses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. </a:t>
          </a:r>
        </a:p>
      </dsp:txBody>
      <dsp:txXfrm>
        <a:off x="2463437" y="3475456"/>
        <a:ext cx="947020" cy="830119"/>
      </dsp:txXfrm>
    </dsp:sp>
    <dsp:sp modelId="{F149D7FD-BA2C-4738-92DF-81DB60B4410A}">
      <dsp:nvSpPr>
        <dsp:cNvPr id="0" name=""/>
        <dsp:cNvSpPr/>
      </dsp:nvSpPr>
      <dsp:spPr>
        <a:xfrm>
          <a:off x="3231774" y="3084812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2CAA0-F28C-4072-A443-4EF8735BCB16}">
      <dsp:nvSpPr>
        <dsp:cNvPr id="0" name=""/>
        <dsp:cNvSpPr/>
      </dsp:nvSpPr>
      <dsp:spPr>
        <a:xfrm rot="5400000">
          <a:off x="3745440" y="2875160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06CD4-6C97-4404-B6BA-5E21F048FD51}">
      <dsp:nvSpPr>
        <dsp:cNvPr id="0" name=""/>
        <dsp:cNvSpPr/>
      </dsp:nvSpPr>
      <dsp:spPr>
        <a:xfrm>
          <a:off x="3640210" y="3188577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Competitor Analysis: </a:t>
          </a:r>
          <a:r>
            <a:rPr lang="en-US" sz="1200" b="0" kern="1200" dirty="0">
              <a:latin typeface="Montserrat" panose="00000500000000000000" pitchFamily="2" charset="0"/>
            </a:rPr>
            <a:t>A</a:t>
          </a:r>
          <a:r>
            <a:rPr lang="en-US" sz="1200" kern="1200" dirty="0">
              <a:latin typeface="Montserrat" panose="00000500000000000000" pitchFamily="2" charset="0"/>
            </a:rPr>
            <a:t>nalyze competitors' financials and strategic positioning.</a:t>
          </a:r>
        </a:p>
      </dsp:txBody>
      <dsp:txXfrm>
        <a:off x="3640210" y="3188577"/>
        <a:ext cx="947020" cy="830119"/>
      </dsp:txXfrm>
    </dsp:sp>
    <dsp:sp modelId="{DEADF8E3-CEFC-4D93-8A8C-3CE0772D6F6C}">
      <dsp:nvSpPr>
        <dsp:cNvPr id="0" name=""/>
        <dsp:cNvSpPr/>
      </dsp:nvSpPr>
      <dsp:spPr>
        <a:xfrm>
          <a:off x="4408547" y="2797933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10BA8-C006-4128-AA92-8589DF7CC447}">
      <dsp:nvSpPr>
        <dsp:cNvPr id="0" name=""/>
        <dsp:cNvSpPr/>
      </dsp:nvSpPr>
      <dsp:spPr>
        <a:xfrm rot="5400000">
          <a:off x="4922212" y="2588280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EF09D-8F5B-4033-8831-CADC0039BC66}">
      <dsp:nvSpPr>
        <dsp:cNvPr id="0" name=""/>
        <dsp:cNvSpPr/>
      </dsp:nvSpPr>
      <dsp:spPr>
        <a:xfrm>
          <a:off x="4816983" y="2901698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Anomaly Detection: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Identify errors in financial transactions with AI.</a:t>
          </a:r>
        </a:p>
      </dsp:txBody>
      <dsp:txXfrm>
        <a:off x="4816983" y="2901698"/>
        <a:ext cx="947020" cy="830119"/>
      </dsp:txXfrm>
    </dsp:sp>
    <dsp:sp modelId="{F725DD43-9CC5-40EC-A2D9-A7481CC66CD7}">
      <dsp:nvSpPr>
        <dsp:cNvPr id="0" name=""/>
        <dsp:cNvSpPr/>
      </dsp:nvSpPr>
      <dsp:spPr>
        <a:xfrm>
          <a:off x="5585320" y="2511053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3CE91-D6E0-4C3A-92AA-1E76BE916855}">
      <dsp:nvSpPr>
        <dsp:cNvPr id="0" name=""/>
        <dsp:cNvSpPr/>
      </dsp:nvSpPr>
      <dsp:spPr>
        <a:xfrm rot="5400000">
          <a:off x="6098985" y="2301401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1FD32-0B98-4E32-9A50-08AA76815A6F}">
      <dsp:nvSpPr>
        <dsp:cNvPr id="0" name=""/>
        <dsp:cNvSpPr/>
      </dsp:nvSpPr>
      <dsp:spPr>
        <a:xfrm>
          <a:off x="5993755" y="2614818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Time Series Forecasting: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Predict financial performance using historical data and market trends.</a:t>
          </a:r>
        </a:p>
      </dsp:txBody>
      <dsp:txXfrm>
        <a:off x="5993755" y="2614818"/>
        <a:ext cx="947020" cy="830119"/>
      </dsp:txXfrm>
    </dsp:sp>
    <dsp:sp modelId="{31E4F275-FDD2-4EF9-B25B-90CA047E035F}">
      <dsp:nvSpPr>
        <dsp:cNvPr id="0" name=""/>
        <dsp:cNvSpPr/>
      </dsp:nvSpPr>
      <dsp:spPr>
        <a:xfrm>
          <a:off x="6762093" y="2224174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4820E-BE11-4BB6-B887-570C0E0F6587}">
      <dsp:nvSpPr>
        <dsp:cNvPr id="0" name=""/>
        <dsp:cNvSpPr/>
      </dsp:nvSpPr>
      <dsp:spPr>
        <a:xfrm rot="5400000">
          <a:off x="7275758" y="2014521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19D1A-4C85-4E07-9765-6838BEAEA4A8}">
      <dsp:nvSpPr>
        <dsp:cNvPr id="0" name=""/>
        <dsp:cNvSpPr/>
      </dsp:nvSpPr>
      <dsp:spPr>
        <a:xfrm>
          <a:off x="7170528" y="2327939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D56E48"/>
              </a:solidFill>
              <a:latin typeface="Montserrat" panose="00000500000000000000" pitchFamily="2" charset="0"/>
            </a:rPr>
            <a:t>Variance Analysis: </a:t>
          </a:r>
          <a:r>
            <a:rPr lang="en-US" sz="1200" kern="1200" dirty="0">
              <a:solidFill>
                <a:srgbClr val="D56E48"/>
              </a:solidFill>
              <a:latin typeface="Montserrat" panose="00000500000000000000" pitchFamily="2" charset="0"/>
            </a:rPr>
            <a:t>Analyze actuals vs. budgets to pinpoint variances and corrective actions.</a:t>
          </a:r>
        </a:p>
      </dsp:txBody>
      <dsp:txXfrm>
        <a:off x="7170528" y="2327939"/>
        <a:ext cx="947020" cy="830119"/>
      </dsp:txXfrm>
    </dsp:sp>
    <dsp:sp modelId="{D9A38C47-C64F-45E7-AB5A-B85D28A61A9A}">
      <dsp:nvSpPr>
        <dsp:cNvPr id="0" name=""/>
        <dsp:cNvSpPr/>
      </dsp:nvSpPr>
      <dsp:spPr>
        <a:xfrm>
          <a:off x="7938866" y="1937295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4999E-E398-40A3-9A39-2EAD4283CB48}">
      <dsp:nvSpPr>
        <dsp:cNvPr id="0" name=""/>
        <dsp:cNvSpPr/>
      </dsp:nvSpPr>
      <dsp:spPr>
        <a:xfrm rot="5400000">
          <a:off x="8452531" y="1727642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0ABF1-04EA-48C3-8319-B54C7EBB8345}">
      <dsp:nvSpPr>
        <dsp:cNvPr id="0" name=""/>
        <dsp:cNvSpPr/>
      </dsp:nvSpPr>
      <dsp:spPr>
        <a:xfrm>
          <a:off x="8347301" y="2041060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Scenario Planning: </a:t>
          </a:r>
          <a:r>
            <a:rPr lang="en-US" sz="1200" kern="1200" dirty="0">
              <a:latin typeface="Montserrat" panose="00000500000000000000" pitchFamily="2" charset="0"/>
            </a:rPr>
            <a:t>Model scenarios to evaluate business decisions' financial impacts.</a:t>
          </a:r>
        </a:p>
      </dsp:txBody>
      <dsp:txXfrm>
        <a:off x="8347301" y="2041060"/>
        <a:ext cx="947020" cy="830119"/>
      </dsp:txXfrm>
    </dsp:sp>
    <dsp:sp modelId="{16645BA0-8A3C-4840-9068-AE662C28D8B9}">
      <dsp:nvSpPr>
        <dsp:cNvPr id="0" name=""/>
        <dsp:cNvSpPr/>
      </dsp:nvSpPr>
      <dsp:spPr>
        <a:xfrm>
          <a:off x="9115638" y="1650415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C4780-3413-4854-B84D-5FFB41609D8B}">
      <dsp:nvSpPr>
        <dsp:cNvPr id="0" name=""/>
        <dsp:cNvSpPr/>
      </dsp:nvSpPr>
      <dsp:spPr>
        <a:xfrm rot="5400000">
          <a:off x="9629304" y="1440763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CFFE-55A9-4B00-A58B-936BA645BEF4}">
      <dsp:nvSpPr>
        <dsp:cNvPr id="0" name=""/>
        <dsp:cNvSpPr/>
      </dsp:nvSpPr>
      <dsp:spPr>
        <a:xfrm>
          <a:off x="9524074" y="1754180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Montserrat" panose="00000500000000000000" pitchFamily="2" charset="0"/>
            </a:rPr>
            <a:t>Financial Narratives: </a:t>
          </a:r>
          <a:r>
            <a:rPr lang="en-US" sz="1200" kern="1200" dirty="0">
              <a:solidFill>
                <a:schemeClr val="tx1"/>
              </a:solidFill>
              <a:latin typeface="Montserrat" panose="00000500000000000000" pitchFamily="2" charset="0"/>
            </a:rPr>
            <a:t>Generate AI-driven insights for clear stakeholder communication.</a:t>
          </a:r>
        </a:p>
      </dsp:txBody>
      <dsp:txXfrm>
        <a:off x="9524074" y="1754180"/>
        <a:ext cx="947020" cy="830119"/>
      </dsp:txXfrm>
    </dsp:sp>
    <dsp:sp modelId="{A43E1019-4E0B-4D4D-A8AC-01DFFBF5D923}">
      <dsp:nvSpPr>
        <dsp:cNvPr id="0" name=""/>
        <dsp:cNvSpPr/>
      </dsp:nvSpPr>
      <dsp:spPr>
        <a:xfrm>
          <a:off x="10292411" y="1363536"/>
          <a:ext cx="178683" cy="178683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3701B-819B-442F-9E9B-EE9CB7A99AF5}">
      <dsp:nvSpPr>
        <dsp:cNvPr id="0" name=""/>
        <dsp:cNvSpPr/>
      </dsp:nvSpPr>
      <dsp:spPr>
        <a:xfrm rot="5400000">
          <a:off x="10806076" y="1153883"/>
          <a:ext cx="630402" cy="1048975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52ED2-5DAA-4ADC-8813-3B8347BCD038}">
      <dsp:nvSpPr>
        <dsp:cNvPr id="0" name=""/>
        <dsp:cNvSpPr/>
      </dsp:nvSpPr>
      <dsp:spPr>
        <a:xfrm>
          <a:off x="10700847" y="1467301"/>
          <a:ext cx="947020" cy="83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anose="00000500000000000000" pitchFamily="2" charset="0"/>
            </a:rPr>
            <a:t>Cost Optimization: </a:t>
          </a:r>
          <a:r>
            <a:rPr lang="en-US" sz="1200" kern="1200" dirty="0">
              <a:latin typeface="Montserrat" panose="00000500000000000000" pitchFamily="2" charset="0"/>
            </a:rPr>
            <a:t>Identify inefficiencies and recommend cost-saving measures.</a:t>
          </a:r>
        </a:p>
      </dsp:txBody>
      <dsp:txXfrm>
        <a:off x="10700847" y="1467301"/>
        <a:ext cx="947020" cy="830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04A3D-D706-40BC-90E7-4144A1E9A384}">
      <dsp:nvSpPr>
        <dsp:cNvPr id="0" name=""/>
        <dsp:cNvSpPr/>
      </dsp:nvSpPr>
      <dsp:spPr>
        <a:xfrm>
          <a:off x="9762" y="711522"/>
          <a:ext cx="2020917" cy="3339455"/>
        </a:xfrm>
        <a:prstGeom prst="roundRect">
          <a:avLst>
            <a:gd name="adj" fmla="val 10000"/>
          </a:avLst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1" kern="1200" dirty="0">
              <a:latin typeface="Montserrat" panose="00000500000000000000" pitchFamily="2" charset="0"/>
            </a:rPr>
            <a:t>Identify Variances: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1" kern="1200" dirty="0">
              <a:latin typeface="Montserrat" panose="00000500000000000000" pitchFamily="2" charset="0"/>
            </a:rPr>
            <a:t> </a:t>
          </a:r>
          <a:r>
            <a:rPr lang="en-US" sz="2000" kern="1200" dirty="0">
              <a:latin typeface="Montserrat" panose="00000500000000000000" pitchFamily="2" charset="0"/>
            </a:rPr>
            <a:t>Calculate differences for each category (e.g., cost, revenue).</a:t>
          </a:r>
        </a:p>
      </dsp:txBody>
      <dsp:txXfrm>
        <a:off x="68953" y="770713"/>
        <a:ext cx="1902535" cy="3221073"/>
      </dsp:txXfrm>
    </dsp:sp>
    <dsp:sp modelId="{76029FA1-AB40-483B-9EE6-896159F380E7}">
      <dsp:nvSpPr>
        <dsp:cNvPr id="0" name=""/>
        <dsp:cNvSpPr/>
      </dsp:nvSpPr>
      <dsp:spPr>
        <a:xfrm>
          <a:off x="2232771" y="2130656"/>
          <a:ext cx="428434" cy="501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Montserrat" panose="00000500000000000000" pitchFamily="2" charset="0"/>
          </a:endParaRPr>
        </a:p>
      </dsp:txBody>
      <dsp:txXfrm>
        <a:off x="2232771" y="2230893"/>
        <a:ext cx="299904" cy="300713"/>
      </dsp:txXfrm>
    </dsp:sp>
    <dsp:sp modelId="{5594AA5A-A4B3-478A-A28C-E40F8474AA9A}">
      <dsp:nvSpPr>
        <dsp:cNvPr id="0" name=""/>
        <dsp:cNvSpPr/>
      </dsp:nvSpPr>
      <dsp:spPr>
        <a:xfrm>
          <a:off x="2839046" y="711522"/>
          <a:ext cx="2020917" cy="3339455"/>
        </a:xfrm>
        <a:prstGeom prst="roundRect">
          <a:avLst>
            <a:gd name="adj" fmla="val 10000"/>
          </a:avLst>
        </a:prstGeom>
        <a:solidFill>
          <a:srgbClr val="0C175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0000500000000000000" pitchFamily="2" charset="0"/>
            </a:rPr>
            <a:t>Classify Variances: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Montserrat" panose="00000500000000000000" pitchFamily="2" charset="0"/>
            </a:rPr>
            <a:t>Label them as favorable (F) or unfavorable (U).</a:t>
          </a:r>
        </a:p>
      </dsp:txBody>
      <dsp:txXfrm>
        <a:off x="2898237" y="770713"/>
        <a:ext cx="1902535" cy="3221073"/>
      </dsp:txXfrm>
    </dsp:sp>
    <dsp:sp modelId="{03194ECD-B13A-4853-8112-274C879BE9FF}">
      <dsp:nvSpPr>
        <dsp:cNvPr id="0" name=""/>
        <dsp:cNvSpPr/>
      </dsp:nvSpPr>
      <dsp:spPr>
        <a:xfrm>
          <a:off x="5062055" y="2130656"/>
          <a:ext cx="428434" cy="501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Montserrat" panose="00000500000000000000" pitchFamily="2" charset="0"/>
          </a:endParaRPr>
        </a:p>
      </dsp:txBody>
      <dsp:txXfrm>
        <a:off x="5062055" y="2230893"/>
        <a:ext cx="299904" cy="300713"/>
      </dsp:txXfrm>
    </dsp:sp>
    <dsp:sp modelId="{0536ACE6-CEDC-43E5-8595-D1B9447046DE}">
      <dsp:nvSpPr>
        <dsp:cNvPr id="0" name=""/>
        <dsp:cNvSpPr/>
      </dsp:nvSpPr>
      <dsp:spPr>
        <a:xfrm>
          <a:off x="5668330" y="711522"/>
          <a:ext cx="2020917" cy="3339455"/>
        </a:xfrm>
        <a:prstGeom prst="roundRect">
          <a:avLst>
            <a:gd name="adj" fmla="val 10000"/>
          </a:avLst>
        </a:prstGeom>
        <a:solidFill>
          <a:srgbClr val="11CC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0000500000000000000" pitchFamily="2" charset="0"/>
            </a:rPr>
            <a:t>Investigate Causes: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Montserrat" panose="00000500000000000000" pitchFamily="2" charset="0"/>
            </a:rPr>
            <a:t>Determine why the variance occurred (e.g., market conditions, inefficiencies).</a:t>
          </a:r>
        </a:p>
      </dsp:txBody>
      <dsp:txXfrm>
        <a:off x="5727521" y="770713"/>
        <a:ext cx="1902535" cy="3221073"/>
      </dsp:txXfrm>
    </dsp:sp>
    <dsp:sp modelId="{1F7256C2-FD51-419B-B681-63DAC25AE98F}">
      <dsp:nvSpPr>
        <dsp:cNvPr id="0" name=""/>
        <dsp:cNvSpPr/>
      </dsp:nvSpPr>
      <dsp:spPr>
        <a:xfrm>
          <a:off x="7891339" y="2130656"/>
          <a:ext cx="428434" cy="501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Montserrat" panose="00000500000000000000" pitchFamily="2" charset="0"/>
          </a:endParaRPr>
        </a:p>
      </dsp:txBody>
      <dsp:txXfrm>
        <a:off x="7891339" y="2230893"/>
        <a:ext cx="299904" cy="300713"/>
      </dsp:txXfrm>
    </dsp:sp>
    <dsp:sp modelId="{39F0E6DA-BB0E-45AF-A159-9E2D07480E62}">
      <dsp:nvSpPr>
        <dsp:cNvPr id="0" name=""/>
        <dsp:cNvSpPr/>
      </dsp:nvSpPr>
      <dsp:spPr>
        <a:xfrm>
          <a:off x="8497614" y="711522"/>
          <a:ext cx="2020917" cy="3339455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0000500000000000000" pitchFamily="2" charset="0"/>
            </a:rPr>
            <a:t>Take Action: </a:t>
          </a:r>
          <a:r>
            <a:rPr lang="en-US" sz="2000" kern="1200" dirty="0">
              <a:latin typeface="Montserrat" panose="00000500000000000000" pitchFamily="2" charset="0"/>
            </a:rPr>
            <a:t>Develop strategies to address unfavorable variances or replicate conditions that led to favorable ones.</a:t>
          </a:r>
        </a:p>
      </dsp:txBody>
      <dsp:txXfrm>
        <a:off x="8556805" y="770713"/>
        <a:ext cx="1902535" cy="3221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75A67B5-E042-457B-A81A-3462B1C711AA}"/>
              </a:ext>
            </a:extLst>
          </p:cNvPr>
          <p:cNvSpPr/>
          <p:nvPr userDrawn="1"/>
        </p:nvSpPr>
        <p:spPr>
          <a:xfrm>
            <a:off x="0" y="0"/>
            <a:ext cx="12192000" cy="2556680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70E09C3-E664-4CC0-BC20-179F60B6EE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1"/>
            <a:ext cx="12192001" cy="61736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5EEBE-7DBE-423A-9E68-665C3E4D8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09601"/>
            <a:ext cx="6096000" cy="1637371"/>
          </a:xfrm>
          <a:solidFill>
            <a:srgbClr val="0B8ECC"/>
          </a:solidFill>
          <a:effectLst>
            <a:outerShdw dist="50800" dir="16200000" algn="ctr" rotWithShape="0">
              <a:schemeClr val="accent2"/>
            </a:outerShdw>
          </a:effectLst>
        </p:spPr>
        <p:txBody>
          <a:bodyPr lIns="914400" tIns="274320" rIns="274320" bIns="274320">
            <a:spAutoFit/>
          </a:bodyPr>
          <a:lstStyle>
            <a:lvl1pPr marL="0" indent="0">
              <a:lnSpc>
                <a:spcPct val="80000"/>
              </a:lnSpc>
              <a:buNone/>
              <a:defRPr sz="4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[Title of Course] (66pt)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3C5C1A-698A-4D10-B449-7BBA0E158C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7737" y="6386521"/>
            <a:ext cx="2034260" cy="320040"/>
            <a:chOff x="1957445" y="4956085"/>
            <a:chExt cx="2757119" cy="4337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E00396-7715-49BD-BCAE-CE7871B98F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957445" y="4956085"/>
              <a:ext cx="365760" cy="365760"/>
              <a:chOff x="1578736" y="2802526"/>
              <a:chExt cx="1280160" cy="128016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7C54F2B-1ECC-484C-AAB0-A6AEC3E0FD03}"/>
                  </a:ext>
                </a:extLst>
              </p:cNvPr>
              <p:cNvSpPr/>
              <p:nvPr/>
            </p:nvSpPr>
            <p:spPr>
              <a:xfrm>
                <a:off x="1578736" y="2802526"/>
                <a:ext cx="1280160" cy="1280160"/>
              </a:xfrm>
              <a:custGeom>
                <a:avLst/>
                <a:gdLst>
                  <a:gd name="connsiteX0" fmla="*/ 306771 w 306770"/>
                  <a:gd name="connsiteY0" fmla="*/ 153385 h 306770"/>
                  <a:gd name="connsiteX1" fmla="*/ 153385 w 306770"/>
                  <a:gd name="connsiteY1" fmla="*/ 306771 h 306770"/>
                  <a:gd name="connsiteX2" fmla="*/ 0 w 306770"/>
                  <a:gd name="connsiteY2" fmla="*/ 153385 h 306770"/>
                  <a:gd name="connsiteX3" fmla="*/ 153385 w 306770"/>
                  <a:gd name="connsiteY3" fmla="*/ 0 h 306770"/>
                  <a:gd name="connsiteX4" fmla="*/ 306771 w 306770"/>
                  <a:gd name="connsiteY4" fmla="*/ 153385 h 30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70" h="306770">
                    <a:moveTo>
                      <a:pt x="306771" y="153385"/>
                    </a:moveTo>
                    <a:cubicBezTo>
                      <a:pt x="306771" y="238098"/>
                      <a:pt x="238098" y="306771"/>
                      <a:pt x="153385" y="306771"/>
                    </a:cubicBezTo>
                    <a:cubicBezTo>
                      <a:pt x="68673" y="306771"/>
                      <a:pt x="0" y="238098"/>
                      <a:pt x="0" y="153385"/>
                    </a:cubicBezTo>
                    <a:cubicBezTo>
                      <a:pt x="0" y="68673"/>
                      <a:pt x="68673" y="0"/>
                      <a:pt x="153385" y="0"/>
                    </a:cubicBezTo>
                    <a:cubicBezTo>
                      <a:pt x="238098" y="0"/>
                      <a:pt x="306771" y="68673"/>
                      <a:pt x="306771" y="153385"/>
                    </a:cubicBezTo>
                    <a:close/>
                  </a:path>
                </a:pathLst>
              </a:custGeom>
              <a:solidFill>
                <a:srgbClr val="98EF9A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18C6A8C-40B5-4E2E-B117-DB5B5105F01A}"/>
                  </a:ext>
                </a:extLst>
              </p:cNvPr>
              <p:cNvSpPr/>
              <p:nvPr/>
            </p:nvSpPr>
            <p:spPr>
              <a:xfrm>
                <a:off x="1644312" y="2969247"/>
                <a:ext cx="1174997" cy="983256"/>
              </a:xfrm>
              <a:custGeom>
                <a:avLst/>
                <a:gdLst>
                  <a:gd name="connsiteX0" fmla="*/ 145577 w 281569"/>
                  <a:gd name="connsiteY0" fmla="*/ 41484 h 235621"/>
                  <a:gd name="connsiteX1" fmla="*/ 142019 w 281569"/>
                  <a:gd name="connsiteY1" fmla="*/ 31997 h 235621"/>
                  <a:gd name="connsiteX2" fmla="*/ 143996 w 281569"/>
                  <a:gd name="connsiteY2" fmla="*/ 28043 h 235621"/>
                  <a:gd name="connsiteX3" fmla="*/ 144391 w 281569"/>
                  <a:gd name="connsiteY3" fmla="*/ 22509 h 235621"/>
                  <a:gd name="connsiteX4" fmla="*/ 128183 w 281569"/>
                  <a:gd name="connsiteY4" fmla="*/ 9859 h 235621"/>
                  <a:gd name="connsiteX5" fmla="*/ 117905 w 281569"/>
                  <a:gd name="connsiteY5" fmla="*/ 371 h 235621"/>
                  <a:gd name="connsiteX6" fmla="*/ 114742 w 281569"/>
                  <a:gd name="connsiteY6" fmla="*/ 19346 h 235621"/>
                  <a:gd name="connsiteX7" fmla="*/ 122649 w 281569"/>
                  <a:gd name="connsiteY7" fmla="*/ 43856 h 235621"/>
                  <a:gd name="connsiteX8" fmla="*/ 49909 w 281569"/>
                  <a:gd name="connsiteY8" fmla="*/ 109875 h 235621"/>
                  <a:gd name="connsiteX9" fmla="*/ 45560 w 281569"/>
                  <a:gd name="connsiteY9" fmla="*/ 119758 h 235621"/>
                  <a:gd name="connsiteX10" fmla="*/ 25004 w 281569"/>
                  <a:gd name="connsiteY10" fmla="*/ 107503 h 235621"/>
                  <a:gd name="connsiteX11" fmla="*/ 21050 w 281569"/>
                  <a:gd name="connsiteY11" fmla="*/ 108294 h 235621"/>
                  <a:gd name="connsiteX12" fmla="*/ 1680 w 281569"/>
                  <a:gd name="connsiteY12" fmla="*/ 140315 h 235621"/>
                  <a:gd name="connsiteX13" fmla="*/ 2075 w 281569"/>
                  <a:gd name="connsiteY13" fmla="*/ 145454 h 235621"/>
                  <a:gd name="connsiteX14" fmla="*/ 39631 w 281569"/>
                  <a:gd name="connsiteY14" fmla="*/ 167593 h 235621"/>
                  <a:gd name="connsiteX15" fmla="*/ 44770 w 281569"/>
                  <a:gd name="connsiteY15" fmla="*/ 170755 h 235621"/>
                  <a:gd name="connsiteX16" fmla="*/ 51490 w 281569"/>
                  <a:gd name="connsiteY16" fmla="*/ 170755 h 235621"/>
                  <a:gd name="connsiteX17" fmla="*/ 70861 w 281569"/>
                  <a:gd name="connsiteY17" fmla="*/ 141501 h 235621"/>
                  <a:gd name="connsiteX18" fmla="*/ 70466 w 281569"/>
                  <a:gd name="connsiteY18" fmla="*/ 135176 h 235621"/>
                  <a:gd name="connsiteX19" fmla="*/ 52676 w 281569"/>
                  <a:gd name="connsiteY19" fmla="*/ 124502 h 235621"/>
                  <a:gd name="connsiteX20" fmla="*/ 52281 w 281569"/>
                  <a:gd name="connsiteY20" fmla="*/ 123316 h 235621"/>
                  <a:gd name="connsiteX21" fmla="*/ 56234 w 281569"/>
                  <a:gd name="connsiteY21" fmla="*/ 117782 h 235621"/>
                  <a:gd name="connsiteX22" fmla="*/ 53862 w 281569"/>
                  <a:gd name="connsiteY22" fmla="*/ 112643 h 235621"/>
                  <a:gd name="connsiteX23" fmla="*/ 109998 w 281569"/>
                  <a:gd name="connsiteY23" fmla="*/ 69948 h 235621"/>
                  <a:gd name="connsiteX24" fmla="*/ 130555 w 281569"/>
                  <a:gd name="connsiteY24" fmla="*/ 115805 h 235621"/>
                  <a:gd name="connsiteX25" fmla="*/ 89046 w 281569"/>
                  <a:gd name="connsiteY25" fmla="*/ 196846 h 235621"/>
                  <a:gd name="connsiteX26" fmla="*/ 80349 w 281569"/>
                  <a:gd name="connsiteY26" fmla="*/ 196451 h 235621"/>
                  <a:gd name="connsiteX27" fmla="*/ 75210 w 281569"/>
                  <a:gd name="connsiteY27" fmla="*/ 235588 h 235621"/>
                  <a:gd name="connsiteX28" fmla="*/ 84697 w 281569"/>
                  <a:gd name="connsiteY28" fmla="*/ 217008 h 235621"/>
                  <a:gd name="connsiteX29" fmla="*/ 89441 w 281569"/>
                  <a:gd name="connsiteY29" fmla="*/ 205544 h 235621"/>
                  <a:gd name="connsiteX30" fmla="*/ 93395 w 281569"/>
                  <a:gd name="connsiteY30" fmla="*/ 209892 h 235621"/>
                  <a:gd name="connsiteX31" fmla="*/ 156646 w 281569"/>
                  <a:gd name="connsiteY31" fmla="*/ 131618 h 235621"/>
                  <a:gd name="connsiteX32" fmla="*/ 175622 w 281569"/>
                  <a:gd name="connsiteY32" fmla="*/ 127665 h 235621"/>
                  <a:gd name="connsiteX33" fmla="*/ 247966 w 281569"/>
                  <a:gd name="connsiteY33" fmla="*/ 135571 h 235621"/>
                  <a:gd name="connsiteX34" fmla="*/ 249547 w 281569"/>
                  <a:gd name="connsiteY34" fmla="*/ 135176 h 235621"/>
                  <a:gd name="connsiteX35" fmla="*/ 255082 w 281569"/>
                  <a:gd name="connsiteY35" fmla="*/ 144664 h 235621"/>
                  <a:gd name="connsiteX36" fmla="*/ 279987 w 281569"/>
                  <a:gd name="connsiteY36" fmla="*/ 124502 h 235621"/>
                  <a:gd name="connsiteX37" fmla="*/ 273662 w 281569"/>
                  <a:gd name="connsiteY37" fmla="*/ 124107 h 235621"/>
                  <a:gd name="connsiteX38" fmla="*/ 251919 w 281569"/>
                  <a:gd name="connsiteY38" fmla="*/ 132409 h 235621"/>
                  <a:gd name="connsiteX39" fmla="*/ 253896 w 281569"/>
                  <a:gd name="connsiteY39" fmla="*/ 128060 h 235621"/>
                  <a:gd name="connsiteX40" fmla="*/ 253896 w 281569"/>
                  <a:gd name="connsiteY40" fmla="*/ 128060 h 235621"/>
                  <a:gd name="connsiteX41" fmla="*/ 167320 w 281569"/>
                  <a:gd name="connsiteY41" fmla="*/ 103946 h 235621"/>
                  <a:gd name="connsiteX42" fmla="*/ 162181 w 281569"/>
                  <a:gd name="connsiteY42" fmla="*/ 89714 h 235621"/>
                  <a:gd name="connsiteX43" fmla="*/ 164553 w 281569"/>
                  <a:gd name="connsiteY43" fmla="*/ 69157 h 235621"/>
                  <a:gd name="connsiteX44" fmla="*/ 227804 w 281569"/>
                  <a:gd name="connsiteY44" fmla="*/ 26462 h 235621"/>
                  <a:gd name="connsiteX45" fmla="*/ 235711 w 281569"/>
                  <a:gd name="connsiteY45" fmla="*/ 22509 h 235621"/>
                  <a:gd name="connsiteX46" fmla="*/ 230967 w 281569"/>
                  <a:gd name="connsiteY46" fmla="*/ 14998 h 235621"/>
                  <a:gd name="connsiteX47" fmla="*/ 223061 w 281569"/>
                  <a:gd name="connsiteY47" fmla="*/ 18160 h 235621"/>
                  <a:gd name="connsiteX48" fmla="*/ 225037 w 281569"/>
                  <a:gd name="connsiteY48" fmla="*/ 22114 h 235621"/>
                  <a:gd name="connsiteX49" fmla="*/ 172459 w 281569"/>
                  <a:gd name="connsiteY49" fmla="*/ 46228 h 235621"/>
                  <a:gd name="connsiteX50" fmla="*/ 145577 w 281569"/>
                  <a:gd name="connsiteY50" fmla="*/ 41484 h 23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81569" h="235621">
                    <a:moveTo>
                      <a:pt x="145577" y="41484"/>
                    </a:moveTo>
                    <a:cubicBezTo>
                      <a:pt x="145577" y="41484"/>
                      <a:pt x="142415" y="33183"/>
                      <a:pt x="142019" y="31997"/>
                    </a:cubicBezTo>
                    <a:cubicBezTo>
                      <a:pt x="141229" y="30415"/>
                      <a:pt x="141624" y="29229"/>
                      <a:pt x="143996" y="28043"/>
                    </a:cubicBezTo>
                    <a:cubicBezTo>
                      <a:pt x="145973" y="26858"/>
                      <a:pt x="147949" y="25276"/>
                      <a:pt x="144391" y="22509"/>
                    </a:cubicBezTo>
                    <a:cubicBezTo>
                      <a:pt x="140833" y="19742"/>
                      <a:pt x="132136" y="14998"/>
                      <a:pt x="128183" y="9859"/>
                    </a:cubicBezTo>
                    <a:cubicBezTo>
                      <a:pt x="124230" y="4719"/>
                      <a:pt x="119881" y="-1606"/>
                      <a:pt x="117905" y="371"/>
                    </a:cubicBezTo>
                    <a:cubicBezTo>
                      <a:pt x="115928" y="2347"/>
                      <a:pt x="109603" y="5905"/>
                      <a:pt x="114742" y="19346"/>
                    </a:cubicBezTo>
                    <a:cubicBezTo>
                      <a:pt x="117509" y="27253"/>
                      <a:pt x="123439" y="40298"/>
                      <a:pt x="122649" y="43856"/>
                    </a:cubicBezTo>
                    <a:cubicBezTo>
                      <a:pt x="117114" y="44647"/>
                      <a:pt x="53467" y="58088"/>
                      <a:pt x="49909" y="109875"/>
                    </a:cubicBezTo>
                    <a:cubicBezTo>
                      <a:pt x="47537" y="109480"/>
                      <a:pt x="39631" y="110666"/>
                      <a:pt x="45560" y="119758"/>
                    </a:cubicBezTo>
                    <a:cubicBezTo>
                      <a:pt x="29352" y="110666"/>
                      <a:pt x="25004" y="107503"/>
                      <a:pt x="25004" y="107503"/>
                    </a:cubicBezTo>
                    <a:cubicBezTo>
                      <a:pt x="25004" y="107503"/>
                      <a:pt x="22632" y="105922"/>
                      <a:pt x="21050" y="108294"/>
                    </a:cubicBezTo>
                    <a:cubicBezTo>
                      <a:pt x="19469" y="110666"/>
                      <a:pt x="2470" y="139129"/>
                      <a:pt x="1680" y="140315"/>
                    </a:cubicBezTo>
                    <a:cubicBezTo>
                      <a:pt x="889" y="141501"/>
                      <a:pt x="-1878" y="142687"/>
                      <a:pt x="2075" y="145454"/>
                    </a:cubicBezTo>
                    <a:cubicBezTo>
                      <a:pt x="6028" y="147826"/>
                      <a:pt x="34491" y="164430"/>
                      <a:pt x="39631" y="167593"/>
                    </a:cubicBezTo>
                    <a:lnTo>
                      <a:pt x="44770" y="170755"/>
                    </a:lnTo>
                    <a:cubicBezTo>
                      <a:pt x="44770" y="170755"/>
                      <a:pt x="48328" y="174313"/>
                      <a:pt x="51490" y="170755"/>
                    </a:cubicBezTo>
                    <a:cubicBezTo>
                      <a:pt x="54653" y="167197"/>
                      <a:pt x="70861" y="141501"/>
                      <a:pt x="70861" y="141501"/>
                    </a:cubicBezTo>
                    <a:cubicBezTo>
                      <a:pt x="70861" y="141501"/>
                      <a:pt x="74024" y="137548"/>
                      <a:pt x="70466" y="135176"/>
                    </a:cubicBezTo>
                    <a:cubicBezTo>
                      <a:pt x="67303" y="133199"/>
                      <a:pt x="53467" y="125293"/>
                      <a:pt x="52676" y="124502"/>
                    </a:cubicBezTo>
                    <a:cubicBezTo>
                      <a:pt x="51886" y="123712"/>
                      <a:pt x="51095" y="123316"/>
                      <a:pt x="52281" y="123316"/>
                    </a:cubicBezTo>
                    <a:cubicBezTo>
                      <a:pt x="52676" y="123316"/>
                      <a:pt x="56234" y="123712"/>
                      <a:pt x="56234" y="117782"/>
                    </a:cubicBezTo>
                    <a:cubicBezTo>
                      <a:pt x="56234" y="114619"/>
                      <a:pt x="53862" y="112643"/>
                      <a:pt x="53862" y="112643"/>
                    </a:cubicBezTo>
                    <a:cubicBezTo>
                      <a:pt x="53862" y="112643"/>
                      <a:pt x="64141" y="70738"/>
                      <a:pt x="109998" y="69948"/>
                    </a:cubicBezTo>
                    <a:cubicBezTo>
                      <a:pt x="109603" y="77459"/>
                      <a:pt x="113951" y="94458"/>
                      <a:pt x="130555" y="115805"/>
                    </a:cubicBezTo>
                    <a:cubicBezTo>
                      <a:pt x="129764" y="134385"/>
                      <a:pt x="117905" y="184196"/>
                      <a:pt x="89046" y="196846"/>
                    </a:cubicBezTo>
                    <a:cubicBezTo>
                      <a:pt x="86674" y="192893"/>
                      <a:pt x="82721" y="186963"/>
                      <a:pt x="80349" y="196451"/>
                    </a:cubicBezTo>
                    <a:cubicBezTo>
                      <a:pt x="74024" y="223333"/>
                      <a:pt x="72442" y="236379"/>
                      <a:pt x="75210" y="235588"/>
                    </a:cubicBezTo>
                    <a:cubicBezTo>
                      <a:pt x="75210" y="235588"/>
                      <a:pt x="79163" y="225310"/>
                      <a:pt x="84697" y="217008"/>
                    </a:cubicBezTo>
                    <a:cubicBezTo>
                      <a:pt x="90232" y="208706"/>
                      <a:pt x="88255" y="203962"/>
                      <a:pt x="89441" y="205544"/>
                    </a:cubicBezTo>
                    <a:cubicBezTo>
                      <a:pt x="92209" y="210287"/>
                      <a:pt x="92999" y="209892"/>
                      <a:pt x="93395" y="209892"/>
                    </a:cubicBezTo>
                    <a:cubicBezTo>
                      <a:pt x="97743" y="206729"/>
                      <a:pt x="147949" y="178662"/>
                      <a:pt x="156646" y="131618"/>
                    </a:cubicBezTo>
                    <a:cubicBezTo>
                      <a:pt x="160600" y="131223"/>
                      <a:pt x="167320" y="131223"/>
                      <a:pt x="175622" y="127665"/>
                    </a:cubicBezTo>
                    <a:cubicBezTo>
                      <a:pt x="184319" y="124107"/>
                      <a:pt x="215945" y="118177"/>
                      <a:pt x="247966" y="135571"/>
                    </a:cubicBezTo>
                    <a:cubicBezTo>
                      <a:pt x="248361" y="135967"/>
                      <a:pt x="249152" y="134781"/>
                      <a:pt x="249547" y="135176"/>
                    </a:cubicBezTo>
                    <a:cubicBezTo>
                      <a:pt x="248757" y="141106"/>
                      <a:pt x="251129" y="147826"/>
                      <a:pt x="255082" y="144664"/>
                    </a:cubicBezTo>
                    <a:cubicBezTo>
                      <a:pt x="259035" y="141501"/>
                      <a:pt x="276034" y="127665"/>
                      <a:pt x="279987" y="124502"/>
                    </a:cubicBezTo>
                    <a:cubicBezTo>
                      <a:pt x="283940" y="121340"/>
                      <a:pt x="279987" y="119758"/>
                      <a:pt x="273662" y="124107"/>
                    </a:cubicBezTo>
                    <a:cubicBezTo>
                      <a:pt x="265756" y="129246"/>
                      <a:pt x="251919" y="132409"/>
                      <a:pt x="251919" y="132409"/>
                    </a:cubicBezTo>
                    <a:cubicBezTo>
                      <a:pt x="251919" y="132409"/>
                      <a:pt x="254291" y="128456"/>
                      <a:pt x="253896" y="128060"/>
                    </a:cubicBezTo>
                    <a:cubicBezTo>
                      <a:pt x="252710" y="126874"/>
                      <a:pt x="254686" y="128851"/>
                      <a:pt x="253896" y="128060"/>
                    </a:cubicBezTo>
                    <a:cubicBezTo>
                      <a:pt x="251919" y="126479"/>
                      <a:pt x="217526" y="96039"/>
                      <a:pt x="167320" y="103946"/>
                    </a:cubicBezTo>
                    <a:cubicBezTo>
                      <a:pt x="165739" y="103550"/>
                      <a:pt x="162576" y="97620"/>
                      <a:pt x="162181" y="89714"/>
                    </a:cubicBezTo>
                    <a:cubicBezTo>
                      <a:pt x="161786" y="81807"/>
                      <a:pt x="165343" y="70738"/>
                      <a:pt x="164553" y="69157"/>
                    </a:cubicBezTo>
                    <a:cubicBezTo>
                      <a:pt x="163367" y="65994"/>
                      <a:pt x="217526" y="68762"/>
                      <a:pt x="227804" y="26462"/>
                    </a:cubicBezTo>
                    <a:cubicBezTo>
                      <a:pt x="231758" y="25276"/>
                      <a:pt x="231758" y="26462"/>
                      <a:pt x="235711" y="22509"/>
                    </a:cubicBezTo>
                    <a:cubicBezTo>
                      <a:pt x="239664" y="18556"/>
                      <a:pt x="235316" y="18951"/>
                      <a:pt x="230967" y="14998"/>
                    </a:cubicBezTo>
                    <a:cubicBezTo>
                      <a:pt x="226619" y="11045"/>
                      <a:pt x="224247" y="14603"/>
                      <a:pt x="223061" y="18160"/>
                    </a:cubicBezTo>
                    <a:cubicBezTo>
                      <a:pt x="221875" y="21718"/>
                      <a:pt x="223851" y="20532"/>
                      <a:pt x="225037" y="22114"/>
                    </a:cubicBezTo>
                    <a:cubicBezTo>
                      <a:pt x="223456" y="24486"/>
                      <a:pt x="204480" y="55321"/>
                      <a:pt x="172459" y="46228"/>
                    </a:cubicBezTo>
                    <a:cubicBezTo>
                      <a:pt x="152298" y="39903"/>
                      <a:pt x="145577" y="41484"/>
                      <a:pt x="145577" y="414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1726B6-13EC-4E96-A47C-326E70A64133}"/>
                  </a:ext>
                </a:extLst>
              </p:cNvPr>
              <p:cNvSpPr/>
              <p:nvPr/>
            </p:nvSpPr>
            <p:spPr>
              <a:xfrm>
                <a:off x="2167441" y="3152261"/>
                <a:ext cx="108385" cy="230959"/>
              </a:xfrm>
              <a:custGeom>
                <a:avLst/>
                <a:gdLst>
                  <a:gd name="connsiteX0" fmla="*/ 11125 w 25973"/>
                  <a:gd name="connsiteY0" fmla="*/ 5535 h 55345"/>
                  <a:gd name="connsiteX1" fmla="*/ 17450 w 25973"/>
                  <a:gd name="connsiteY1" fmla="*/ 0 h 55345"/>
                  <a:gd name="connsiteX2" fmla="*/ 23380 w 25973"/>
                  <a:gd name="connsiteY2" fmla="*/ 15813 h 55345"/>
                  <a:gd name="connsiteX3" fmla="*/ 21799 w 25973"/>
                  <a:gd name="connsiteY3" fmla="*/ 55345 h 55345"/>
                  <a:gd name="connsiteX4" fmla="*/ 3614 w 25973"/>
                  <a:gd name="connsiteY4" fmla="*/ 28859 h 55345"/>
                  <a:gd name="connsiteX5" fmla="*/ 56 w 25973"/>
                  <a:gd name="connsiteY5" fmla="*/ 1581 h 55345"/>
                  <a:gd name="connsiteX6" fmla="*/ 11125 w 25973"/>
                  <a:gd name="connsiteY6" fmla="*/ 5535 h 55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73" h="55345">
                    <a:moveTo>
                      <a:pt x="11125" y="5535"/>
                    </a:moveTo>
                    <a:cubicBezTo>
                      <a:pt x="13497" y="5139"/>
                      <a:pt x="17450" y="0"/>
                      <a:pt x="17450" y="0"/>
                    </a:cubicBezTo>
                    <a:cubicBezTo>
                      <a:pt x="17450" y="0"/>
                      <a:pt x="21008" y="5535"/>
                      <a:pt x="23380" y="15813"/>
                    </a:cubicBezTo>
                    <a:cubicBezTo>
                      <a:pt x="28520" y="40718"/>
                      <a:pt x="24962" y="51392"/>
                      <a:pt x="21799" y="55345"/>
                    </a:cubicBezTo>
                    <a:cubicBezTo>
                      <a:pt x="13497" y="54159"/>
                      <a:pt x="7963" y="43090"/>
                      <a:pt x="3614" y="28859"/>
                    </a:cubicBezTo>
                    <a:cubicBezTo>
                      <a:pt x="-734" y="15022"/>
                      <a:pt x="56" y="1581"/>
                      <a:pt x="56" y="1581"/>
                    </a:cubicBezTo>
                    <a:cubicBezTo>
                      <a:pt x="56" y="1581"/>
                      <a:pt x="8753" y="5930"/>
                      <a:pt x="11125" y="55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DAB2029-EEEE-4F1C-85F6-C6C52FBDEEE1}"/>
                  </a:ext>
                </a:extLst>
              </p:cNvPr>
              <p:cNvSpPr/>
              <p:nvPr/>
            </p:nvSpPr>
            <p:spPr>
              <a:xfrm>
                <a:off x="2197369" y="3150610"/>
                <a:ext cx="81739" cy="257715"/>
              </a:xfrm>
              <a:custGeom>
                <a:avLst/>
                <a:gdLst>
                  <a:gd name="connsiteX0" fmla="*/ 0 w 19588"/>
                  <a:gd name="connsiteY0" fmla="*/ 2372 h 61757"/>
                  <a:gd name="connsiteX1" fmla="*/ 8697 w 19588"/>
                  <a:gd name="connsiteY1" fmla="*/ 56531 h 61757"/>
                  <a:gd name="connsiteX2" fmla="*/ 18976 w 19588"/>
                  <a:gd name="connsiteY2" fmla="*/ 52973 h 61757"/>
                  <a:gd name="connsiteX3" fmla="*/ 3953 w 19588"/>
                  <a:gd name="connsiteY3" fmla="*/ 1581 h 61757"/>
                  <a:gd name="connsiteX4" fmla="*/ 3163 w 19588"/>
                  <a:gd name="connsiteY4" fmla="*/ 0 h 61757"/>
                  <a:gd name="connsiteX5" fmla="*/ 0 w 19588"/>
                  <a:gd name="connsiteY5" fmla="*/ 2372 h 6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88" h="61757">
                    <a:moveTo>
                      <a:pt x="0" y="2372"/>
                    </a:moveTo>
                    <a:cubicBezTo>
                      <a:pt x="0" y="2372"/>
                      <a:pt x="6720" y="48229"/>
                      <a:pt x="8697" y="56531"/>
                    </a:cubicBezTo>
                    <a:cubicBezTo>
                      <a:pt x="9488" y="60880"/>
                      <a:pt x="22533" y="67205"/>
                      <a:pt x="18976" y="52973"/>
                    </a:cubicBezTo>
                    <a:cubicBezTo>
                      <a:pt x="15418" y="38742"/>
                      <a:pt x="3953" y="1581"/>
                      <a:pt x="3953" y="1581"/>
                    </a:cubicBezTo>
                    <a:lnTo>
                      <a:pt x="3163" y="0"/>
                    </a:lnTo>
                    <a:lnTo>
                      <a:pt x="0" y="2372"/>
                    </a:lnTo>
                    <a:close/>
                  </a:path>
                </a:pathLst>
              </a:custGeom>
              <a:solidFill>
                <a:srgbClr val="151B19"/>
              </a:solidFill>
              <a:ln w="395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</p:grpSp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F58E606C-2FE7-43E8-A916-1C4F32CC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44" b="9752"/>
            <a:stretch/>
          </p:blipFill>
          <p:spPr>
            <a:xfrm>
              <a:off x="2377764" y="4968197"/>
              <a:ext cx="2336800" cy="4216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F3B79F-7859-46A8-B7A5-8CA042938179}"/>
              </a:ext>
            </a:extLst>
          </p:cNvPr>
          <p:cNvSpPr txBox="1"/>
          <p:nvPr userDrawn="1"/>
        </p:nvSpPr>
        <p:spPr>
          <a:xfrm>
            <a:off x="6096001" y="6173620"/>
            <a:ext cx="5148263" cy="6843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400" b="1" dirty="0"/>
              <a:t>wallstreetprep</a:t>
            </a:r>
            <a:r>
              <a:rPr lang="en-US" sz="1400" b="1" dirty="0">
                <a:solidFill>
                  <a:schemeClr val="accent1"/>
                </a:solidFill>
              </a:rPr>
              <a:t>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46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0" y="8452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062BD03-134C-4FBA-8330-0CCF24131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977" y="1792544"/>
            <a:ext cx="7905311" cy="19525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0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457246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 marL="685868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 marL="914492" indent="-228623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[Chapter Name - 90pt]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2CC1C-EF5A-4749-A3FC-E6F6CABF7F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0978" y="1171840"/>
            <a:ext cx="10298522" cy="493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ZA" dirty="0"/>
              <a:t>[COURSE NAME - 30pt]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F90251-DECC-A644-966C-759088FAC5F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17" name="Freeform: Shape 5">
              <a:extLst>
                <a:ext uri="{FF2B5EF4-FFF2-40B4-BE49-F238E27FC236}">
                  <a16:creationId xmlns:a16="http://schemas.microsoft.com/office/drawing/2014/main" id="{B32BA504-BD78-7C41-B0A6-9BC411DE508E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49915F92-D025-6247-8D47-003220E8B3BE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0" name="Freeform: Shape 7">
              <a:extLst>
                <a:ext uri="{FF2B5EF4-FFF2-40B4-BE49-F238E27FC236}">
                  <a16:creationId xmlns:a16="http://schemas.microsoft.com/office/drawing/2014/main" id="{BE328864-E4B0-D242-BE77-6F6AA0F11466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1" name="Freeform: Shape 8">
              <a:extLst>
                <a:ext uri="{FF2B5EF4-FFF2-40B4-BE49-F238E27FC236}">
                  <a16:creationId xmlns:a16="http://schemas.microsoft.com/office/drawing/2014/main" id="{3AAE5804-4F81-8A48-BC2C-64BB51127242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780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hapter + 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6579" y="0"/>
            <a:ext cx="12198577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062BD03-134C-4FBA-8330-0CCF24131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978" y="1319284"/>
            <a:ext cx="5155022" cy="4447010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0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457223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 marL="685834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 marL="914446" indent="-228611">
              <a:buClr>
                <a:schemeClr val="bg1"/>
              </a:buClr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[Chapter Name - 90pt]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5848A-3558-47F9-911A-B1C8D68EBBCB}"/>
              </a:ext>
            </a:extLst>
          </p:cNvPr>
          <p:cNvSpPr txBox="1"/>
          <p:nvPr userDrawn="1"/>
        </p:nvSpPr>
        <p:spPr>
          <a:xfrm>
            <a:off x="940979" y="782473"/>
            <a:ext cx="3439953" cy="4913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6"/>
                </a:solidFill>
              </a:rPr>
              <a:t>LEARNING OBJECTIVES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2BFFDC9D-7367-1400-2F14-A2A32CE23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9524" y="1332272"/>
            <a:ext cx="4764740" cy="5106628"/>
          </a:xfrm>
        </p:spPr>
        <p:txBody>
          <a:bodyPr/>
          <a:lstStyle>
            <a:lvl1pPr marL="304815" indent="-304815">
              <a:buClr>
                <a:schemeClr val="accent6"/>
              </a:buClr>
              <a:buFont typeface="Wingdings" pitchFamily="2" charset="2"/>
              <a:buChar char="ü"/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r>
              <a:rPr lang="en-US" dirty="0"/>
              <a:t>[Objective 1 – 30pt]</a:t>
            </a:r>
          </a:p>
          <a:p>
            <a:pPr lvl="1"/>
            <a:r>
              <a:rPr lang="en-US" dirty="0"/>
              <a:t>[Subobjective]</a:t>
            </a:r>
          </a:p>
          <a:p>
            <a:pPr marL="304815" marR="0" lvl="0" indent="-304815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chemeClr val="accent6"/>
              </a:buClr>
              <a:buSzTx/>
              <a:buFont typeface="Wingdings" pitchFamily="2" charset="2"/>
              <a:buChar char="ü"/>
              <a:tabLst/>
              <a:defRPr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326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1" y="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[Our Journey Header – 42pt]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D0D0596-24B1-DC47-BF77-B1F094908FB4}"/>
              </a:ext>
            </a:extLst>
          </p:cNvPr>
          <p:cNvGrpSpPr/>
          <p:nvPr userDrawn="1"/>
        </p:nvGrpSpPr>
        <p:grpSpPr>
          <a:xfrm>
            <a:off x="10050780" y="201343"/>
            <a:ext cx="1188720" cy="1163697"/>
            <a:chOff x="10050780" y="201342"/>
            <a:chExt cx="1188720" cy="1163697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4D2B10D4-D401-4A47-A091-2413BFA5C156}"/>
                </a:ext>
              </a:extLst>
            </p:cNvPr>
            <p:cNvSpPr/>
            <p:nvPr userDrawn="1"/>
          </p:nvSpPr>
          <p:spPr>
            <a:xfrm>
              <a:off x="10050780" y="201342"/>
              <a:ext cx="1188720" cy="1163697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275" name="Picture 274" descr="Icon&#10;&#10;Description automatically generated">
              <a:extLst>
                <a:ext uri="{FF2B5EF4-FFF2-40B4-BE49-F238E27FC236}">
                  <a16:creationId xmlns:a16="http://schemas.microsoft.com/office/drawing/2014/main" id="{F79A0A2D-54E1-B343-A1BA-40F75E117B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97" y="296614"/>
              <a:ext cx="899885" cy="973152"/>
            </a:xfrm>
            <a:prstGeom prst="rect">
              <a:avLst/>
            </a:prstGeom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95A5073-8055-0749-A649-23C313950BF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277" name="Freeform: Shape 7">
              <a:extLst>
                <a:ext uri="{FF2B5EF4-FFF2-40B4-BE49-F238E27FC236}">
                  <a16:creationId xmlns:a16="http://schemas.microsoft.com/office/drawing/2014/main" id="{07562C7D-9CC3-5845-87F5-203EC4BE9505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78" name="Freeform: Shape 8">
              <a:extLst>
                <a:ext uri="{FF2B5EF4-FFF2-40B4-BE49-F238E27FC236}">
                  <a16:creationId xmlns:a16="http://schemas.microsoft.com/office/drawing/2014/main" id="{B2E9CA9B-1D91-D94E-B83C-F7EA859A7517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79" name="Freeform: Shape 9">
              <a:extLst>
                <a:ext uri="{FF2B5EF4-FFF2-40B4-BE49-F238E27FC236}">
                  <a16:creationId xmlns:a16="http://schemas.microsoft.com/office/drawing/2014/main" id="{86009FDC-23E6-214D-9607-A4D6A2DC297E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80" name="Freeform: Shape 10">
              <a:extLst>
                <a:ext uri="{FF2B5EF4-FFF2-40B4-BE49-F238E27FC236}">
                  <a16:creationId xmlns:a16="http://schemas.microsoft.com/office/drawing/2014/main" id="{77358D90-F075-7646-A949-BEBA2B807120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1CDAF43-9972-F847-BF14-D1C2E84D03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89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2" y="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[Files Header – 42pt]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DBA9721-A010-F24A-A62F-A87F229F29CD}"/>
              </a:ext>
            </a:extLst>
          </p:cNvPr>
          <p:cNvGrpSpPr/>
          <p:nvPr userDrawn="1"/>
        </p:nvGrpSpPr>
        <p:grpSpPr>
          <a:xfrm>
            <a:off x="10050780" y="190457"/>
            <a:ext cx="1188720" cy="1174583"/>
            <a:chOff x="10050780" y="190456"/>
            <a:chExt cx="1188720" cy="1174583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73DD7C1-4928-314A-AB50-7C27C9C5F013}"/>
                </a:ext>
              </a:extLst>
            </p:cNvPr>
            <p:cNvSpPr/>
            <p:nvPr userDrawn="1"/>
          </p:nvSpPr>
          <p:spPr>
            <a:xfrm>
              <a:off x="10050780" y="201342"/>
              <a:ext cx="1188720" cy="1163697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69" name="Picture 68" descr="Icon&#10;&#10;Description automatically generated">
              <a:extLst>
                <a:ext uri="{FF2B5EF4-FFF2-40B4-BE49-F238E27FC236}">
                  <a16:creationId xmlns:a16="http://schemas.microsoft.com/office/drawing/2014/main" id="{88A057A6-AEBB-9C46-B778-F0FBC7F5E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6923" y="190456"/>
              <a:ext cx="1056317" cy="107596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49B8D1-B065-C14F-9CE6-80FCB511FBCF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71" name="Freeform: Shape 7">
              <a:extLst>
                <a:ext uri="{FF2B5EF4-FFF2-40B4-BE49-F238E27FC236}">
                  <a16:creationId xmlns:a16="http://schemas.microsoft.com/office/drawing/2014/main" id="{EB9781A0-999C-2348-B999-09A4AF4C78E4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72" name="Freeform: Shape 8">
              <a:extLst>
                <a:ext uri="{FF2B5EF4-FFF2-40B4-BE49-F238E27FC236}">
                  <a16:creationId xmlns:a16="http://schemas.microsoft.com/office/drawing/2014/main" id="{F9E6C74A-D4A1-4743-B631-F614D8A5A8D5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3" name="Freeform: Shape 9">
              <a:extLst>
                <a:ext uri="{FF2B5EF4-FFF2-40B4-BE49-F238E27FC236}">
                  <a16:creationId xmlns:a16="http://schemas.microsoft.com/office/drawing/2014/main" id="{7549E3C1-4388-A443-9088-76EF04FF72F1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4" name="Freeform: Shape 10">
              <a:extLst>
                <a:ext uri="{FF2B5EF4-FFF2-40B4-BE49-F238E27FC236}">
                  <a16:creationId xmlns:a16="http://schemas.microsoft.com/office/drawing/2014/main" id="{40179C02-DC77-0B42-8AD2-DE5F36F23E62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9A9D0E1-51E0-CA4A-825B-98C9D71E30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0122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57B6A8-6AB5-F64C-9216-0C01CAE9AF9B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CD946-1D29-5D45-B78E-714A99F1B330}"/>
              </a:ext>
            </a:extLst>
          </p:cNvPr>
          <p:cNvSpPr/>
          <p:nvPr userDrawn="1"/>
        </p:nvSpPr>
        <p:spPr>
          <a:xfrm>
            <a:off x="-2" y="1190455"/>
            <a:ext cx="12192000" cy="5694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1814B34-834A-2B41-A695-C67E26684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8449636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 Big Bold Simple List Header - 42pt]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EF9B97-7197-6442-8D4C-340B38777DE1}"/>
              </a:ext>
            </a:extLst>
          </p:cNvPr>
          <p:cNvGrpSpPr/>
          <p:nvPr userDrawn="1"/>
        </p:nvGrpSpPr>
        <p:grpSpPr>
          <a:xfrm>
            <a:off x="9617531" y="-14298"/>
            <a:ext cx="1621967" cy="1204753"/>
            <a:chOff x="9617530" y="-14298"/>
            <a:chExt cx="1621967" cy="12047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AF1FB8-E4F8-F640-9E89-3EC5B780D2CB}"/>
                </a:ext>
              </a:extLst>
            </p:cNvPr>
            <p:cNvSpPr/>
            <p:nvPr/>
          </p:nvSpPr>
          <p:spPr>
            <a:xfrm>
              <a:off x="9617530" y="-14298"/>
              <a:ext cx="1621967" cy="1204753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bIns="182880" anchor="b">
              <a:noAutofit/>
            </a:bodyPr>
            <a:lstStyle/>
            <a:p>
              <a:pPr algn="ctr"/>
              <a:r>
                <a:rPr lang="en-US" sz="1200" b="1" dirty="0">
                  <a:latin typeface="+mj-lt"/>
                  <a:ea typeface="SF Pro Display" pitchFamily="2" charset="0"/>
                  <a:cs typeface="Calibri" panose="020F0502020204030204" pitchFamily="34" charset="0"/>
                </a:rPr>
                <a:t>SUMMARY</a:t>
              </a:r>
            </a:p>
          </p:txBody>
        </p:sp>
        <p:pic>
          <p:nvPicPr>
            <p:cNvPr id="10" name="Graphic 9" descr="Clipboard Checked outline">
              <a:extLst>
                <a:ext uri="{FF2B5EF4-FFF2-40B4-BE49-F238E27FC236}">
                  <a16:creationId xmlns:a16="http://schemas.microsoft.com/office/drawing/2014/main" id="{6BAFC69E-3129-4C4A-B1BB-EE1355BB3F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00876" y="91463"/>
              <a:ext cx="655274" cy="655274"/>
            </a:xfrm>
            <a:prstGeom prst="rect">
              <a:avLst/>
            </a:prstGeom>
          </p:spPr>
        </p:pic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4CF88ED-E247-214B-BD56-81CB284E9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5997" cy="4762500"/>
          </a:xfrm>
          <a:prstGeom prst="rect">
            <a:avLst/>
          </a:prstGeom>
        </p:spPr>
        <p:txBody>
          <a:bodyPr/>
          <a:lstStyle>
            <a:lvl1pPr marL="396260" indent="-396260">
              <a:spcBef>
                <a:spcPts val="800"/>
              </a:spcBef>
              <a:spcAft>
                <a:spcPts val="333"/>
              </a:spcAft>
              <a:buClr>
                <a:schemeClr val="accent6"/>
              </a:buClr>
              <a:buFont typeface="Wingdings" panose="05000000000000000000" pitchFamily="2" charset="2"/>
              <a:buChar char="ü"/>
              <a:defRPr sz="2000" baseline="0">
                <a:solidFill>
                  <a:schemeClr val="bg1"/>
                </a:solidFill>
              </a:defRPr>
            </a:lvl1pPr>
            <a:lvl2pPr marL="792520" indent="-274334">
              <a:spcBef>
                <a:spcPts val="333"/>
              </a:spcBef>
              <a:spcAft>
                <a:spcPts val="333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[First objective – 30pt]</a:t>
            </a:r>
          </a:p>
          <a:p>
            <a:pPr lvl="1"/>
            <a:r>
              <a:rPr lang="en-US" dirty="0"/>
              <a:t>[Second level]</a:t>
            </a:r>
          </a:p>
          <a:p>
            <a:pPr lvl="2"/>
            <a:r>
              <a:rPr lang="en-US" dirty="0"/>
              <a:t>[Third level]</a:t>
            </a:r>
          </a:p>
          <a:p>
            <a:pPr lvl="3"/>
            <a:r>
              <a:rPr lang="en-US" dirty="0"/>
              <a:t>[Forth level]</a:t>
            </a:r>
          </a:p>
          <a:p>
            <a:pPr lvl="4"/>
            <a:r>
              <a:rPr lang="en-US" dirty="0"/>
              <a:t>[Fifth level]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626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1ED069-7D52-4D07-A1DB-22CF746A371E}"/>
              </a:ext>
            </a:extLst>
          </p:cNvPr>
          <p:cNvSpPr/>
          <p:nvPr userDrawn="1"/>
        </p:nvSpPr>
        <p:spPr>
          <a:xfrm>
            <a:off x="-6578" y="0"/>
            <a:ext cx="12198577" cy="6885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6579" y="0"/>
            <a:ext cx="12198577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BA226A8-936A-435A-A15B-72F169C2827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47739" y="609600"/>
            <a:ext cx="10296525" cy="5829300"/>
          </a:xfrm>
          <a:prstGeom prst="rect">
            <a:avLst/>
          </a:prstGeom>
        </p:spPr>
        <p:txBody>
          <a:bodyPr lIns="914400" tIns="91440" rIns="914400" bIns="91440" anchor="ctr">
            <a:noAutofit/>
          </a:bodyPr>
          <a:lstStyle>
            <a:lvl1pPr algn="ctr">
              <a:lnSpc>
                <a:spcPct val="100000"/>
              </a:lnSpc>
              <a:defRPr sz="4000" b="1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Type in your main point or important thing to remember sentence here. </a:t>
            </a:r>
            <a:br>
              <a:rPr lang="en-US" dirty="0"/>
            </a:br>
            <a:r>
              <a:rPr lang="en-US" dirty="0"/>
              <a:t>Use green to highlight the main point. (60pt)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9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018B-CE6F-4C66-BDFF-5F430C797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39CC5-6A27-4D42-9FF5-FD011D1E22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02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018B-CE6F-4C66-BDFF-5F430C797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4B0A9-567D-D745-AC94-F915185D43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1676400"/>
            <a:ext cx="4880502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F1CED71-19D8-AE44-AC9A-F6EEE0DC52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1676400"/>
            <a:ext cx="4880502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918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F7F0-139C-4A12-BCFC-DD648F28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C2FE-E98F-E64B-B3B3-AD304C3902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76400"/>
            <a:ext cx="5147733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219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F7F0-139C-4A12-BCFC-DD648F28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8D42D-5B2B-5044-9C54-38DB7BCD1B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676400"/>
            <a:ext cx="5148792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96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018B-CE6F-4C66-BDFF-5F430C797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6237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alf Left,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E8A597-10C4-4631-9D92-76C505B23B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2490" y="1676402"/>
            <a:ext cx="4957010" cy="4762499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0A251-37CC-4C46-80EE-92B5588AD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5147733" cy="4762500"/>
          </a:xfrm>
        </p:spPr>
        <p:txBody>
          <a:bodyPr/>
          <a:lstStyle/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58B41E-B2A5-866E-3538-2F09F261E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18229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or Full Char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B70F-B446-413F-B0B4-045643D5A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17759-1165-44EF-B84F-826A3A3646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1" y="1676400"/>
            <a:ext cx="2664157" cy="4762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000" b="1" baseline="0"/>
            </a:lvl1pPr>
          </a:lstStyle>
          <a:p>
            <a:pPr lvl="0"/>
            <a:r>
              <a:rPr lang="en-US" dirty="0"/>
              <a:t>[Add content here]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8874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20812D-AFF0-4D24-961C-232BB569BC8C}"/>
              </a:ext>
            </a:extLst>
          </p:cNvPr>
          <p:cNvSpPr/>
          <p:nvPr userDrawn="1"/>
        </p:nvSpPr>
        <p:spPr>
          <a:xfrm>
            <a:off x="0" y="0"/>
            <a:ext cx="2603500" cy="189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3246A7-82A1-4C20-99E1-E69BFBB0CC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b">
            <a:noAutofit/>
          </a:bodyPr>
          <a:lstStyle>
            <a:lvl1pPr marL="0" indent="0" algn="ctr">
              <a:buNone/>
              <a:defRPr lang="en-US" dirty="0"/>
            </a:lvl1pPr>
          </a:lstStyle>
          <a:p>
            <a:pPr lvl="0" algn="ctr"/>
            <a:r>
              <a:rPr lang="en-US" dirty="0"/>
              <a:t> Click icon in the middle to add a stock image, or an image of a chart/model.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7095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/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20812D-AFF0-4D24-961C-232BB569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3246A7-82A1-4C20-99E1-E69BFBB0CC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8734" y="459430"/>
            <a:ext cx="11294533" cy="5979470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b">
            <a:noAutofit/>
          </a:bodyPr>
          <a:lstStyle>
            <a:lvl1pPr marL="0" indent="0" algn="ctr">
              <a:buNone/>
              <a:defRPr lang="en-US" dirty="0"/>
            </a:lvl1pPr>
          </a:lstStyle>
          <a:p>
            <a:pPr lvl="0" algn="ctr"/>
            <a:r>
              <a:rPr lang="en-US" dirty="0"/>
              <a:t> Click icon in the middle to add a stock image, or an image of a chart/model.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052DED-D37A-4F95-9C5C-2DA05A709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4739" y="283931"/>
            <a:ext cx="2917295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82880" tIns="137160" rIns="182880" bIns="137160" rtlCol="0" anchor="ctr">
            <a:sp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[Type Your Header Here - 30pt]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350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FFCCF5-40DB-204C-9E9E-8C7816252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640080" tIns="228600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B93C4E-7D4D-3D43-9376-CCDABBD78B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640080" tIns="2286000" rIns="640080"/>
          <a:lstStyle>
            <a:lvl1pPr marL="0" indent="0">
              <a:buClr>
                <a:schemeClr val="tx1"/>
              </a:buClr>
              <a:buNone/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10" name="Content Placeholder 42">
            <a:extLst>
              <a:ext uri="{FF2B5EF4-FFF2-40B4-BE49-F238E27FC236}">
                <a16:creationId xmlns:a16="http://schemas.microsoft.com/office/drawing/2014/main" id="{6E35BCA1-4D57-054F-8FBD-1E7897FA5C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46947" y="1936234"/>
            <a:ext cx="2891608" cy="1746577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16" name="Content Placeholder 42">
            <a:extLst>
              <a:ext uri="{FF2B5EF4-FFF2-40B4-BE49-F238E27FC236}">
                <a16:creationId xmlns:a16="http://schemas.microsoft.com/office/drawing/2014/main" id="{7525F365-E93A-124C-86A1-B88EDD0CDE4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360854" y="1936234"/>
            <a:ext cx="2891608" cy="1746577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</a:t>
            </a:r>
            <a:r>
              <a:rPr lang="en-US" dirty="0" err="1"/>
              <a:t>Ico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597B91-142A-2E18-20BB-5AE53527C8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873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6F2B662-54CE-FC3C-B313-0105205000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08922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173736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A1F8BD1-9079-8F48-A956-BF560F9204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267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173736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2" name="Content Placeholder 42">
            <a:extLst>
              <a:ext uri="{FF2B5EF4-FFF2-40B4-BE49-F238E27FC236}">
                <a16:creationId xmlns:a16="http://schemas.microsoft.com/office/drawing/2014/main" id="{46D6C70E-6B0A-A940-B98B-438C77D7C0B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935039" y="1636275"/>
            <a:ext cx="2321922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791C34-1CF4-6647-91DA-19E2BC29E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579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173736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4" name="Content Placeholder 42">
            <a:extLst>
              <a:ext uri="{FF2B5EF4-FFF2-40B4-BE49-F238E27FC236}">
                <a16:creationId xmlns:a16="http://schemas.microsoft.com/office/drawing/2014/main" id="{01681FFF-8C12-2F44-A063-C108FD3A934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95695" y="1636275"/>
            <a:ext cx="2321922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5" name="Content Placeholder 42">
            <a:extLst>
              <a:ext uri="{FF2B5EF4-FFF2-40B4-BE49-F238E27FC236}">
                <a16:creationId xmlns:a16="http://schemas.microsoft.com/office/drawing/2014/main" id="{D3226688-598F-D247-815A-EC75E3E3F80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74383" y="1636274"/>
            <a:ext cx="2321922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C59EC6-AC50-2B67-DBFA-0C261118B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147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E3B18D-D397-E94C-B40D-8C8CF3240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5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6" name="Content Placeholder 42">
            <a:extLst>
              <a:ext uri="{FF2B5EF4-FFF2-40B4-BE49-F238E27FC236}">
                <a16:creationId xmlns:a16="http://schemas.microsoft.com/office/drawing/2014/main" id="{D158CCCA-F5B5-EC48-84AF-5562E68FE9B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1322954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F88B658-4156-F34F-9C23-C0368A86A0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0976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7" name="Content Placeholder 42">
            <a:extLst>
              <a:ext uri="{FF2B5EF4-FFF2-40B4-BE49-F238E27FC236}">
                <a16:creationId xmlns:a16="http://schemas.microsoft.com/office/drawing/2014/main" id="{62041544-F5EC-DC4B-9755-FD57A094AE0E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941424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4635B50-FD4A-0742-AF24-3087306871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791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tx2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9" name="Content Placeholder 42">
            <a:extLst>
              <a:ext uri="{FF2B5EF4-FFF2-40B4-BE49-F238E27FC236}">
                <a16:creationId xmlns:a16="http://schemas.microsoft.com/office/drawing/2014/main" id="{5388EB6F-8680-104A-BC82-134EE0D08A6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178366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E52513A-AA10-0142-ACEC-4F893806F36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8944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16459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31" name="Content Placeholder 42">
            <a:extLst>
              <a:ext uri="{FF2B5EF4-FFF2-40B4-BE49-F238E27FC236}">
                <a16:creationId xmlns:a16="http://schemas.microsoft.com/office/drawing/2014/main" id="{87FB1A7F-A4E7-984C-82D0-2B93F4E4EB5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559895" y="1636279"/>
            <a:ext cx="1695449" cy="1325549"/>
          </a:xfrm>
          <a:prstGeom prst="rect">
            <a:avLst/>
          </a:prstGeom>
        </p:spPr>
        <p:txBody>
          <a:bodyPr lIns="0" tIns="91440" rIns="0" anchor="ctr"/>
          <a:lstStyle>
            <a:lvl1pPr marL="0" indent="0" algn="ctr">
              <a:lnSpc>
                <a:spcPct val="85000"/>
              </a:lnSpc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Bottom Right Icon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A359F1-B9E7-513B-E47D-D3B46F624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4967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FFCCF5-40DB-204C-9E9E-8C7816252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B93C4E-7D4D-3D43-9376-CCDABBD78B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1676400"/>
            <a:ext cx="4880502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5036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FFCCF5-40DB-204C-9E9E-8C7816252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1" y="2422358"/>
            <a:ext cx="4880502" cy="4016542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B93C4E-7D4D-3D43-9376-CCDABBD78B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408" y="2422358"/>
            <a:ext cx="4880502" cy="4016542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640080" tIns="731520" rIns="640080"/>
          <a:lstStyle>
            <a:lvl1pPr>
              <a:buClr>
                <a:schemeClr val="tx1"/>
              </a:buClr>
              <a:defRPr sz="1867"/>
            </a:lvl1pPr>
            <a:lvl2pPr>
              <a:buClr>
                <a:schemeClr val="tx1"/>
              </a:buClr>
              <a:defRPr sz="1867"/>
            </a:lvl2pPr>
            <a:lvl3pPr>
              <a:buClr>
                <a:schemeClr val="tx1"/>
              </a:buClr>
              <a:defRPr sz="1867"/>
            </a:lvl3pPr>
            <a:lvl4pPr>
              <a:buClr>
                <a:schemeClr val="tx1"/>
              </a:buClr>
              <a:defRPr sz="1867"/>
            </a:lvl4pPr>
            <a:lvl5pPr>
              <a:buClr>
                <a:schemeClr val="tx1"/>
              </a:buClr>
              <a:defRPr sz="1867"/>
            </a:lvl5pPr>
          </a:lstStyle>
          <a:p>
            <a:pPr lvl="0"/>
            <a:r>
              <a:rPr lang="en-US" dirty="0"/>
              <a:t>[Level 1 – 28pt)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375C4C-C663-720F-99D9-9402E40AF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745957"/>
          </a:xfrm>
        </p:spPr>
        <p:txBody>
          <a:bodyPr/>
          <a:lstStyle>
            <a:lvl1pPr marL="0" indent="0">
              <a:buNone/>
              <a:defRPr b="1"/>
            </a:lvl1pPr>
            <a:lvl2pPr marL="457223" indent="0">
              <a:buNone/>
              <a:defRPr/>
            </a:lvl2pPr>
          </a:lstStyle>
          <a:p>
            <a:pPr lvl="0"/>
            <a:r>
              <a:rPr lang="en-US" dirty="0"/>
              <a:t>[Level 1 – 30pt]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0419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F12C8E4-3876-2E4F-B361-0816FA011E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08923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A1F8BD1-9079-8F48-A956-BF560F9204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267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791C34-1CF4-6647-91DA-19E2BC29E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579" y="1676400"/>
            <a:ext cx="3165686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B47CB3-8529-1A54-C8A6-D73DEA72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9540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375C4C-C663-720F-99D9-9402E40AF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745957"/>
          </a:xfrm>
        </p:spPr>
        <p:txBody>
          <a:bodyPr/>
          <a:lstStyle>
            <a:lvl1pPr marL="0" indent="0">
              <a:buNone/>
              <a:defRPr b="1"/>
            </a:lvl1pPr>
            <a:lvl2pPr marL="457223" indent="0">
              <a:buNone/>
              <a:defRPr/>
            </a:lvl2pPr>
          </a:lstStyle>
          <a:p>
            <a:pPr lvl="0"/>
            <a:r>
              <a:rPr lang="en-US" dirty="0"/>
              <a:t>[Level 1 – 30pt]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282508F-0ADB-98FD-D488-550E371C57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08923" y="2422357"/>
            <a:ext cx="3165686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D2ED0-008A-6DB9-CAD4-5BF32634BA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267" y="2422357"/>
            <a:ext cx="3165686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180E340-CB51-0152-39A6-8E8DF9583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579" y="2422357"/>
            <a:ext cx="3165686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buClr>
                <a:schemeClr val="tx1"/>
              </a:buClr>
              <a:defRPr sz="1733"/>
            </a:lvl1pPr>
            <a:lvl2pPr marL="548667" indent="-24385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2pPr>
            <a:lvl3pPr marL="838242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733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733"/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45655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E3B18D-D397-E94C-B40D-8C8CF3240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5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F88B658-4156-F34F-9C23-C0368A86A0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0976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4635B50-FD4A-0742-AF24-3087306871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791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tx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E52513A-AA10-0142-ACEC-4F893806F36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89447" y="1676400"/>
            <a:ext cx="2436347" cy="4762500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78F53A-85B6-7DFC-63DB-A1061F655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2997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E3BAA2-A49A-025C-F645-0D6C633AA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[Header – 36pt]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375C4C-C663-720F-99D9-9402E40AF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267" y="1676400"/>
            <a:ext cx="10291233" cy="745957"/>
          </a:xfrm>
        </p:spPr>
        <p:txBody>
          <a:bodyPr/>
          <a:lstStyle>
            <a:lvl1pPr marL="0" indent="0">
              <a:buNone/>
              <a:defRPr b="1"/>
            </a:lvl1pPr>
            <a:lvl2pPr marL="457223" indent="0">
              <a:buNone/>
              <a:defRPr/>
            </a:lvl2pPr>
          </a:lstStyle>
          <a:p>
            <a:pPr lvl="0"/>
            <a:r>
              <a:rPr lang="en-US" dirty="0"/>
              <a:t>[Level 1 – 30pt]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EF610D-D81B-781A-7386-8AB487AA73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5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913A4E-41CD-C719-7EA2-F31F37564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0976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3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A6460BB-2B9B-25D3-4F49-48EC2A35B5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7917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tx2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3833CC8-E9CE-8938-74CA-D1DA3A1BDF6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89447" y="2422357"/>
            <a:ext cx="2436347" cy="4016543"/>
          </a:xfr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  <a:effectLst>
            <a:innerShdw dist="63500" dir="16200000">
              <a:schemeClr val="accent4"/>
            </a:innerShdw>
          </a:effectLst>
        </p:spPr>
        <p:txBody>
          <a:bodyPr lIns="457200" tIns="731520" rIns="457200"/>
          <a:lstStyle>
            <a:lvl1pPr>
              <a:spcBef>
                <a:spcPts val="600"/>
              </a:spcBef>
              <a:spcAft>
                <a:spcPts val="200"/>
              </a:spcAft>
              <a:buClr>
                <a:schemeClr val="tx1"/>
              </a:buClr>
              <a:defRPr sz="1467"/>
            </a:lvl1pPr>
            <a:lvl2pPr marL="487704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2pPr>
            <a:lvl3pPr marL="731557" indent="-213371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</a:lstStyle>
          <a:p>
            <a:pPr lvl="0"/>
            <a:r>
              <a:rPr lang="en-US" dirty="0"/>
              <a:t>[Level 1 – 22pt)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1739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eader Left w/ Ann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607BB2-0F36-4829-815E-14364EB83101}"/>
              </a:ext>
            </a:extLst>
          </p:cNvPr>
          <p:cNvSpPr/>
          <p:nvPr userDrawn="1"/>
        </p:nvSpPr>
        <p:spPr>
          <a:xfrm flipV="1">
            <a:off x="2" y="0"/>
            <a:ext cx="12191999" cy="6858000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096375-6957-498A-A1FC-65C6429009C4}"/>
              </a:ext>
            </a:extLst>
          </p:cNvPr>
          <p:cNvSpPr/>
          <p:nvPr userDrawn="1"/>
        </p:nvSpPr>
        <p:spPr>
          <a:xfrm>
            <a:off x="947739" y="1436915"/>
            <a:ext cx="1551243" cy="170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17E313-1BD3-4E92-9703-51184943E163}"/>
              </a:ext>
            </a:extLst>
          </p:cNvPr>
          <p:cNvSpPr/>
          <p:nvPr userDrawn="1"/>
        </p:nvSpPr>
        <p:spPr>
          <a:xfrm>
            <a:off x="0" y="0"/>
            <a:ext cx="3157804" cy="6858000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79733-A29B-482A-AB7D-29C1484D7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0"/>
            <a:ext cx="3157803" cy="1257300"/>
          </a:xfrm>
          <a:prstGeom prst="rect">
            <a:avLst/>
          </a:prstGeom>
          <a:noFill/>
          <a:ln>
            <a:noFill/>
          </a:ln>
        </p:spPr>
        <p:txBody>
          <a:bodyPr lIns="365760" tIns="548640" rIns="274320" anchor="t">
            <a:no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[Header – 36pt]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9B860-D6E8-484C-BEEA-298E09C89469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438A915-E55E-4555-8DDE-C417A6B627E9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A70379-C7B0-4454-8FAD-D6A548FC2991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439DE9-3896-47F6-AEE1-031B5423467A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4BC75A-CFF0-48A4-BAC7-3EC25DBA09ED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43B67D3-48CA-6B47-BD53-1592CAE502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89" y="1285653"/>
            <a:ext cx="3143515" cy="5181600"/>
          </a:xfrm>
        </p:spPr>
        <p:txBody>
          <a:bodyPr lIns="457200" rIns="457200"/>
          <a:lstStyle>
            <a:lvl1pPr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1pPr>
            <a:lvl2pPr marL="487704" indent="-243852"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2pPr>
            <a:lvl3pPr marL="792520" indent="-243852"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 sz="17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26pt)</a:t>
            </a:r>
          </a:p>
          <a:p>
            <a:pPr lvl="1"/>
            <a:r>
              <a:rPr lang="en-US" dirty="0"/>
              <a:t>[Level 2 – 26pt)</a:t>
            </a:r>
          </a:p>
          <a:p>
            <a:pPr lvl="2"/>
            <a:r>
              <a:rPr lang="en-US" dirty="0"/>
              <a:t>[Level – 26pt)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383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64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pos="72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old Li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2" y="0"/>
            <a:ext cx="12192000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 Big Bold Simple List Header – 42pt]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FD905E-C745-4B03-B665-687DB2CEDD69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32936B-05ED-411B-8C1E-85BF95A196CB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040DAF0-3B15-4843-ADAD-ACDE2A5C4AC0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B2F186-9103-470A-AEC0-C06C47EA1184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1EA825-85A8-46F3-B540-2ADBBC6644CB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2BD45-5173-4143-AC77-C31DC4504B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629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2" y="0"/>
            <a:ext cx="12192000" cy="6885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[Pros Header – 42pt]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AC4202-A9C7-7D42-AC3D-52A7974921F0}"/>
              </a:ext>
            </a:extLst>
          </p:cNvPr>
          <p:cNvGrpSpPr/>
          <p:nvPr userDrawn="1"/>
        </p:nvGrpSpPr>
        <p:grpSpPr>
          <a:xfrm>
            <a:off x="10050780" y="172151"/>
            <a:ext cx="1188720" cy="1192889"/>
            <a:chOff x="10050780" y="172150"/>
            <a:chExt cx="1188720" cy="119288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4D5503-E869-6F40-92CF-5584BDBC594F}"/>
                </a:ext>
              </a:extLst>
            </p:cNvPr>
            <p:cNvSpPr/>
            <p:nvPr userDrawn="1"/>
          </p:nvSpPr>
          <p:spPr>
            <a:xfrm>
              <a:off x="10050780" y="201342"/>
              <a:ext cx="1188720" cy="1163697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6421B68A-D4FB-B94D-9FA9-1CAB9FC9B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5528" y="172150"/>
              <a:ext cx="1099223" cy="116673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DB7781-BB15-B64C-90E2-217EB4AB457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27" name="Freeform: Shape 7">
              <a:extLst>
                <a:ext uri="{FF2B5EF4-FFF2-40B4-BE49-F238E27FC236}">
                  <a16:creationId xmlns:a16="http://schemas.microsoft.com/office/drawing/2014/main" id="{45D71C7A-1157-D543-BEC0-847FB04C923D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8" name="Freeform: Shape 8">
              <a:extLst>
                <a:ext uri="{FF2B5EF4-FFF2-40B4-BE49-F238E27FC236}">
                  <a16:creationId xmlns:a16="http://schemas.microsoft.com/office/drawing/2014/main" id="{5D152848-6732-BF4D-89A6-F2A3C7EEE4A8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A8E1A5DD-C8AE-F142-9A92-0F2F273A0626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0" name="Freeform: Shape 10">
              <a:extLst>
                <a:ext uri="{FF2B5EF4-FFF2-40B4-BE49-F238E27FC236}">
                  <a16:creationId xmlns:a16="http://schemas.microsoft.com/office/drawing/2014/main" id="{CF6F8B7D-75E9-E444-947A-C93DF1CC5758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3E6CFDA-0B97-E54E-8DF8-52E7015906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22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338E66-5F82-4FD5-BA12-B3504893ECDA}"/>
              </a:ext>
            </a:extLst>
          </p:cNvPr>
          <p:cNvSpPr/>
          <p:nvPr userDrawn="1"/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39ECC-60DD-4B56-BD2A-A27B38797DAF}"/>
              </a:ext>
            </a:extLst>
          </p:cNvPr>
          <p:cNvSpPr/>
          <p:nvPr userDrawn="1"/>
        </p:nvSpPr>
        <p:spPr>
          <a:xfrm>
            <a:off x="0" y="0"/>
            <a:ext cx="12192000" cy="119112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9B5E2C-B838-42CA-9C4D-6F6FA66F35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2"/>
            <a:ext cx="10296525" cy="1191125"/>
          </a:xfrm>
          <a:prstGeom prst="rect">
            <a:avLst/>
          </a:prstGeom>
          <a:noFill/>
          <a:ln>
            <a:noFill/>
          </a:ln>
        </p:spPr>
        <p:txBody>
          <a:bodyPr lIns="91440" rIns="9144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[Cons Header – 42pt]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FCBDB3-D0D4-C141-BECD-839635D80B56}"/>
              </a:ext>
            </a:extLst>
          </p:cNvPr>
          <p:cNvGrpSpPr/>
          <p:nvPr userDrawn="1"/>
        </p:nvGrpSpPr>
        <p:grpSpPr>
          <a:xfrm>
            <a:off x="10050780" y="201342"/>
            <a:ext cx="1188720" cy="1188720"/>
            <a:chOff x="9650594" y="384098"/>
            <a:chExt cx="1593669" cy="162526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E481A5-300A-1741-A406-BCA1618B7FB2}"/>
                </a:ext>
              </a:extLst>
            </p:cNvPr>
            <p:cNvSpPr/>
            <p:nvPr userDrawn="1"/>
          </p:nvSpPr>
          <p:spPr>
            <a:xfrm>
              <a:off x="9650594" y="384098"/>
              <a:ext cx="1593669" cy="1591056"/>
            </a:xfrm>
            <a:prstGeom prst="ellipse">
              <a:avLst/>
            </a:prstGeom>
            <a:solidFill>
              <a:schemeClr val="bg1"/>
            </a:solidFill>
            <a:effectLst>
              <a:outerShdw blurRad="254000" dist="508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l"/>
              <a:endParaRPr lang="en-US" sz="2700" dirty="0"/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17EE93F2-92FB-564F-8D17-EA8B261B5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3847" y="418310"/>
              <a:ext cx="1470423" cy="159105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8B6F93-20CD-DE40-B5CE-399095ED6535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42E7C365-3B11-6941-8605-B79E34A27691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74630F14-F11B-9F40-A1F2-0CBA36FA171C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1" name="Freeform: Shape 9">
              <a:extLst>
                <a:ext uri="{FF2B5EF4-FFF2-40B4-BE49-F238E27FC236}">
                  <a16:creationId xmlns:a16="http://schemas.microsoft.com/office/drawing/2014/main" id="{9E3D14BC-DC3A-544D-885E-487674F38E36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2" name="Freeform: Shape 10">
              <a:extLst>
                <a:ext uri="{FF2B5EF4-FFF2-40B4-BE49-F238E27FC236}">
                  <a16:creationId xmlns:a16="http://schemas.microsoft.com/office/drawing/2014/main" id="{59FCBF24-FB6B-4D48-89D1-8A63997E3048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B524F88-793F-1A4A-AB4E-8EB498E3E8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267" y="1693333"/>
            <a:ext cx="10295996" cy="47625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[Level 1 – 30pt]</a:t>
            </a:r>
          </a:p>
          <a:p>
            <a:pPr lvl="1"/>
            <a:r>
              <a:rPr lang="en-US" dirty="0"/>
              <a:t>[Level 2]</a:t>
            </a:r>
          </a:p>
          <a:p>
            <a:pPr lvl="2"/>
            <a:r>
              <a:rPr lang="en-US" dirty="0"/>
              <a:t>[Level 3]</a:t>
            </a:r>
          </a:p>
          <a:p>
            <a:pPr lvl="3"/>
            <a:r>
              <a:rPr lang="en-US" dirty="0"/>
              <a:t>[Level 4]</a:t>
            </a:r>
          </a:p>
          <a:p>
            <a:pPr lvl="4"/>
            <a:r>
              <a:rPr lang="en-US" dirty="0"/>
              <a:t>[Level 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808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EBDE-8082-F844-BA9C-65793A92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5" y="2"/>
            <a:ext cx="10291759" cy="119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B8B3B-6916-BA41-9116-9934E361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39500" y="6438901"/>
            <a:ext cx="952500" cy="419099"/>
          </a:xfrm>
          <a:prstGeom prst="rect">
            <a:avLst/>
          </a:prstGeom>
        </p:spPr>
        <p:txBody>
          <a:bodyPr/>
          <a:lstStyle/>
          <a:p>
            <a:fld id="{6FC0F7E6-2AEC-425D-B46A-B91D2A242B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1F4E26-38A4-DB4E-8038-F692341B6FC8}"/>
              </a:ext>
            </a:extLst>
          </p:cNvPr>
          <p:cNvSpPr/>
          <p:nvPr userDrawn="1"/>
        </p:nvSpPr>
        <p:spPr>
          <a:xfrm>
            <a:off x="0" y="0"/>
            <a:ext cx="12231552" cy="6858000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CCDE6CD-DD1F-3043-BAA6-ADCB0DFD2CC1}"/>
              </a:ext>
            </a:extLst>
          </p:cNvPr>
          <p:cNvSpPr txBox="1">
            <a:spLocks/>
          </p:cNvSpPr>
          <p:nvPr userDrawn="1"/>
        </p:nvSpPr>
        <p:spPr>
          <a:xfrm>
            <a:off x="2098608" y="3270421"/>
            <a:ext cx="7994784" cy="1752600"/>
          </a:xfrm>
          <a:prstGeom prst="rect">
            <a:avLst/>
          </a:prstGeom>
        </p:spPr>
        <p:txBody>
          <a:bodyPr anchor="t" anchorCtr="0"/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4800" b="1" dirty="0">
                <a:solidFill>
                  <a:schemeClr val="bg1"/>
                </a:solidFill>
              </a:rPr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931E96-5D56-D84E-9357-0329E7E750A0}"/>
              </a:ext>
            </a:extLst>
          </p:cNvPr>
          <p:cNvGrpSpPr/>
          <p:nvPr userDrawn="1"/>
        </p:nvGrpSpPr>
        <p:grpSpPr>
          <a:xfrm>
            <a:off x="5639402" y="2279821"/>
            <a:ext cx="913198" cy="913198"/>
            <a:chOff x="1578736" y="2802526"/>
            <a:chExt cx="1280160" cy="1280160"/>
          </a:xfrm>
        </p:grpSpPr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FC3D7103-4593-594D-8D23-F1E0D7119EA0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209EFED5-084D-0E4B-A4F7-975887795B2F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1DD203EA-67A5-4447-853B-3603ED7C6400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EDCBAF36-0024-2946-AA02-1B8ECADD332C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B57FC8-C3F4-EA48-8A42-76EFC0EC1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739" y="6248091"/>
            <a:ext cx="1922115" cy="248949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8EC34D-C48A-AE49-A32D-2B7D3FC45AB5}"/>
              </a:ext>
            </a:extLst>
          </p:cNvPr>
          <p:cNvSpPr txBox="1"/>
          <p:nvPr userDrawn="1"/>
        </p:nvSpPr>
        <p:spPr>
          <a:xfrm>
            <a:off x="7548220" y="6178093"/>
            <a:ext cx="3791296" cy="4419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r">
              <a:lnSpc>
                <a:spcPct val="120000"/>
              </a:lnSpc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wallstreetprep.com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71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3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CE5EAF-E23B-42C4-BC29-346A83C3B01A}"/>
              </a:ext>
            </a:extLst>
          </p:cNvPr>
          <p:cNvSpPr/>
          <p:nvPr userDrawn="1"/>
        </p:nvSpPr>
        <p:spPr>
          <a:xfrm>
            <a:off x="0" y="1"/>
            <a:ext cx="12192000" cy="1191125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l"/>
            <a:endParaRPr lang="en-US" sz="270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EF2808F7-9DCF-428B-8B21-71ABFAD7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5" y="2"/>
            <a:ext cx="10291759" cy="11911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[Header - 36pt]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749AB20-95F4-41E1-A1B8-9E6671D0E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5" y="1676400"/>
            <a:ext cx="10291759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 (30pt)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B14A4C-4EAB-41DA-8A1A-AFA4E68337AC}"/>
              </a:ext>
            </a:extLst>
          </p:cNvPr>
          <p:cNvGrpSpPr/>
          <p:nvPr userDrawn="1"/>
        </p:nvGrpSpPr>
        <p:grpSpPr>
          <a:xfrm>
            <a:off x="11580971" y="458402"/>
            <a:ext cx="274320" cy="274320"/>
            <a:chOff x="1578736" y="2802526"/>
            <a:chExt cx="1280160" cy="128016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4CB22D-2A5D-438A-AB15-56AB86ABA7CC}"/>
                </a:ext>
              </a:extLst>
            </p:cNvPr>
            <p:cNvSpPr/>
            <p:nvPr/>
          </p:nvSpPr>
          <p:spPr>
            <a:xfrm>
              <a:off x="1578736" y="2802526"/>
              <a:ext cx="1280160" cy="1280160"/>
            </a:xfrm>
            <a:custGeom>
              <a:avLst/>
              <a:gdLst>
                <a:gd name="connsiteX0" fmla="*/ 306771 w 306770"/>
                <a:gd name="connsiteY0" fmla="*/ 153385 h 306770"/>
                <a:gd name="connsiteX1" fmla="*/ 153385 w 306770"/>
                <a:gd name="connsiteY1" fmla="*/ 306771 h 306770"/>
                <a:gd name="connsiteX2" fmla="*/ 0 w 306770"/>
                <a:gd name="connsiteY2" fmla="*/ 153385 h 306770"/>
                <a:gd name="connsiteX3" fmla="*/ 153385 w 306770"/>
                <a:gd name="connsiteY3" fmla="*/ 0 h 306770"/>
                <a:gd name="connsiteX4" fmla="*/ 306771 w 306770"/>
                <a:gd name="connsiteY4" fmla="*/ 153385 h 30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70" h="306770">
                  <a:moveTo>
                    <a:pt x="306771" y="153385"/>
                  </a:moveTo>
                  <a:cubicBezTo>
                    <a:pt x="306771" y="238098"/>
                    <a:pt x="238098" y="306771"/>
                    <a:pt x="153385" y="306771"/>
                  </a:cubicBezTo>
                  <a:cubicBezTo>
                    <a:pt x="68673" y="306771"/>
                    <a:pt x="0" y="238098"/>
                    <a:pt x="0" y="153385"/>
                  </a:cubicBezTo>
                  <a:cubicBezTo>
                    <a:pt x="0" y="68673"/>
                    <a:pt x="68673" y="0"/>
                    <a:pt x="153385" y="0"/>
                  </a:cubicBezTo>
                  <a:cubicBezTo>
                    <a:pt x="238098" y="0"/>
                    <a:pt x="306771" y="68673"/>
                    <a:pt x="306771" y="153385"/>
                  </a:cubicBezTo>
                  <a:close/>
                </a:path>
              </a:pathLst>
            </a:custGeom>
            <a:solidFill>
              <a:schemeClr val="accent6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6064A5-AAA8-4AC3-BFD8-F416733ED9E2}"/>
                </a:ext>
              </a:extLst>
            </p:cNvPr>
            <p:cNvSpPr/>
            <p:nvPr/>
          </p:nvSpPr>
          <p:spPr>
            <a:xfrm>
              <a:off x="1644312" y="2969247"/>
              <a:ext cx="1174997" cy="983256"/>
            </a:xfrm>
            <a:custGeom>
              <a:avLst/>
              <a:gdLst>
                <a:gd name="connsiteX0" fmla="*/ 145577 w 281569"/>
                <a:gd name="connsiteY0" fmla="*/ 41484 h 235621"/>
                <a:gd name="connsiteX1" fmla="*/ 142019 w 281569"/>
                <a:gd name="connsiteY1" fmla="*/ 31997 h 235621"/>
                <a:gd name="connsiteX2" fmla="*/ 143996 w 281569"/>
                <a:gd name="connsiteY2" fmla="*/ 28043 h 235621"/>
                <a:gd name="connsiteX3" fmla="*/ 144391 w 281569"/>
                <a:gd name="connsiteY3" fmla="*/ 22509 h 235621"/>
                <a:gd name="connsiteX4" fmla="*/ 128183 w 281569"/>
                <a:gd name="connsiteY4" fmla="*/ 9859 h 235621"/>
                <a:gd name="connsiteX5" fmla="*/ 117905 w 281569"/>
                <a:gd name="connsiteY5" fmla="*/ 371 h 235621"/>
                <a:gd name="connsiteX6" fmla="*/ 114742 w 281569"/>
                <a:gd name="connsiteY6" fmla="*/ 19346 h 235621"/>
                <a:gd name="connsiteX7" fmla="*/ 122649 w 281569"/>
                <a:gd name="connsiteY7" fmla="*/ 43856 h 235621"/>
                <a:gd name="connsiteX8" fmla="*/ 49909 w 281569"/>
                <a:gd name="connsiteY8" fmla="*/ 109875 h 235621"/>
                <a:gd name="connsiteX9" fmla="*/ 45560 w 281569"/>
                <a:gd name="connsiteY9" fmla="*/ 119758 h 235621"/>
                <a:gd name="connsiteX10" fmla="*/ 25004 w 281569"/>
                <a:gd name="connsiteY10" fmla="*/ 107503 h 235621"/>
                <a:gd name="connsiteX11" fmla="*/ 21050 w 281569"/>
                <a:gd name="connsiteY11" fmla="*/ 108294 h 235621"/>
                <a:gd name="connsiteX12" fmla="*/ 1680 w 281569"/>
                <a:gd name="connsiteY12" fmla="*/ 140315 h 235621"/>
                <a:gd name="connsiteX13" fmla="*/ 2075 w 281569"/>
                <a:gd name="connsiteY13" fmla="*/ 145454 h 235621"/>
                <a:gd name="connsiteX14" fmla="*/ 39631 w 281569"/>
                <a:gd name="connsiteY14" fmla="*/ 167593 h 235621"/>
                <a:gd name="connsiteX15" fmla="*/ 44770 w 281569"/>
                <a:gd name="connsiteY15" fmla="*/ 170755 h 235621"/>
                <a:gd name="connsiteX16" fmla="*/ 51490 w 281569"/>
                <a:gd name="connsiteY16" fmla="*/ 170755 h 235621"/>
                <a:gd name="connsiteX17" fmla="*/ 70861 w 281569"/>
                <a:gd name="connsiteY17" fmla="*/ 141501 h 235621"/>
                <a:gd name="connsiteX18" fmla="*/ 70466 w 281569"/>
                <a:gd name="connsiteY18" fmla="*/ 135176 h 235621"/>
                <a:gd name="connsiteX19" fmla="*/ 52676 w 281569"/>
                <a:gd name="connsiteY19" fmla="*/ 124502 h 235621"/>
                <a:gd name="connsiteX20" fmla="*/ 52281 w 281569"/>
                <a:gd name="connsiteY20" fmla="*/ 123316 h 235621"/>
                <a:gd name="connsiteX21" fmla="*/ 56234 w 281569"/>
                <a:gd name="connsiteY21" fmla="*/ 117782 h 235621"/>
                <a:gd name="connsiteX22" fmla="*/ 53862 w 281569"/>
                <a:gd name="connsiteY22" fmla="*/ 112643 h 235621"/>
                <a:gd name="connsiteX23" fmla="*/ 109998 w 281569"/>
                <a:gd name="connsiteY23" fmla="*/ 69948 h 235621"/>
                <a:gd name="connsiteX24" fmla="*/ 130555 w 281569"/>
                <a:gd name="connsiteY24" fmla="*/ 115805 h 235621"/>
                <a:gd name="connsiteX25" fmla="*/ 89046 w 281569"/>
                <a:gd name="connsiteY25" fmla="*/ 196846 h 235621"/>
                <a:gd name="connsiteX26" fmla="*/ 80349 w 281569"/>
                <a:gd name="connsiteY26" fmla="*/ 196451 h 235621"/>
                <a:gd name="connsiteX27" fmla="*/ 75210 w 281569"/>
                <a:gd name="connsiteY27" fmla="*/ 235588 h 235621"/>
                <a:gd name="connsiteX28" fmla="*/ 84697 w 281569"/>
                <a:gd name="connsiteY28" fmla="*/ 217008 h 235621"/>
                <a:gd name="connsiteX29" fmla="*/ 89441 w 281569"/>
                <a:gd name="connsiteY29" fmla="*/ 205544 h 235621"/>
                <a:gd name="connsiteX30" fmla="*/ 93395 w 281569"/>
                <a:gd name="connsiteY30" fmla="*/ 209892 h 235621"/>
                <a:gd name="connsiteX31" fmla="*/ 156646 w 281569"/>
                <a:gd name="connsiteY31" fmla="*/ 131618 h 235621"/>
                <a:gd name="connsiteX32" fmla="*/ 175622 w 281569"/>
                <a:gd name="connsiteY32" fmla="*/ 127665 h 235621"/>
                <a:gd name="connsiteX33" fmla="*/ 247966 w 281569"/>
                <a:gd name="connsiteY33" fmla="*/ 135571 h 235621"/>
                <a:gd name="connsiteX34" fmla="*/ 249547 w 281569"/>
                <a:gd name="connsiteY34" fmla="*/ 135176 h 235621"/>
                <a:gd name="connsiteX35" fmla="*/ 255082 w 281569"/>
                <a:gd name="connsiteY35" fmla="*/ 144664 h 235621"/>
                <a:gd name="connsiteX36" fmla="*/ 279987 w 281569"/>
                <a:gd name="connsiteY36" fmla="*/ 124502 h 235621"/>
                <a:gd name="connsiteX37" fmla="*/ 273662 w 281569"/>
                <a:gd name="connsiteY37" fmla="*/ 124107 h 235621"/>
                <a:gd name="connsiteX38" fmla="*/ 251919 w 281569"/>
                <a:gd name="connsiteY38" fmla="*/ 132409 h 235621"/>
                <a:gd name="connsiteX39" fmla="*/ 253896 w 281569"/>
                <a:gd name="connsiteY39" fmla="*/ 128060 h 235621"/>
                <a:gd name="connsiteX40" fmla="*/ 253896 w 281569"/>
                <a:gd name="connsiteY40" fmla="*/ 128060 h 235621"/>
                <a:gd name="connsiteX41" fmla="*/ 167320 w 281569"/>
                <a:gd name="connsiteY41" fmla="*/ 103946 h 235621"/>
                <a:gd name="connsiteX42" fmla="*/ 162181 w 281569"/>
                <a:gd name="connsiteY42" fmla="*/ 89714 h 235621"/>
                <a:gd name="connsiteX43" fmla="*/ 164553 w 281569"/>
                <a:gd name="connsiteY43" fmla="*/ 69157 h 235621"/>
                <a:gd name="connsiteX44" fmla="*/ 227804 w 281569"/>
                <a:gd name="connsiteY44" fmla="*/ 26462 h 235621"/>
                <a:gd name="connsiteX45" fmla="*/ 235711 w 281569"/>
                <a:gd name="connsiteY45" fmla="*/ 22509 h 235621"/>
                <a:gd name="connsiteX46" fmla="*/ 230967 w 281569"/>
                <a:gd name="connsiteY46" fmla="*/ 14998 h 235621"/>
                <a:gd name="connsiteX47" fmla="*/ 223061 w 281569"/>
                <a:gd name="connsiteY47" fmla="*/ 18160 h 235621"/>
                <a:gd name="connsiteX48" fmla="*/ 225037 w 281569"/>
                <a:gd name="connsiteY48" fmla="*/ 22114 h 235621"/>
                <a:gd name="connsiteX49" fmla="*/ 172459 w 281569"/>
                <a:gd name="connsiteY49" fmla="*/ 46228 h 235621"/>
                <a:gd name="connsiteX50" fmla="*/ 145577 w 281569"/>
                <a:gd name="connsiteY50" fmla="*/ 41484 h 23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1569" h="235621">
                  <a:moveTo>
                    <a:pt x="145577" y="41484"/>
                  </a:moveTo>
                  <a:cubicBezTo>
                    <a:pt x="145577" y="41484"/>
                    <a:pt x="142415" y="33183"/>
                    <a:pt x="142019" y="31997"/>
                  </a:cubicBezTo>
                  <a:cubicBezTo>
                    <a:pt x="141229" y="30415"/>
                    <a:pt x="141624" y="29229"/>
                    <a:pt x="143996" y="28043"/>
                  </a:cubicBezTo>
                  <a:cubicBezTo>
                    <a:pt x="145973" y="26858"/>
                    <a:pt x="147949" y="25276"/>
                    <a:pt x="144391" y="22509"/>
                  </a:cubicBezTo>
                  <a:cubicBezTo>
                    <a:pt x="140833" y="19742"/>
                    <a:pt x="132136" y="14998"/>
                    <a:pt x="128183" y="9859"/>
                  </a:cubicBezTo>
                  <a:cubicBezTo>
                    <a:pt x="124230" y="4719"/>
                    <a:pt x="119881" y="-1606"/>
                    <a:pt x="117905" y="371"/>
                  </a:cubicBezTo>
                  <a:cubicBezTo>
                    <a:pt x="115928" y="2347"/>
                    <a:pt x="109603" y="5905"/>
                    <a:pt x="114742" y="19346"/>
                  </a:cubicBezTo>
                  <a:cubicBezTo>
                    <a:pt x="117509" y="27253"/>
                    <a:pt x="123439" y="40298"/>
                    <a:pt x="122649" y="43856"/>
                  </a:cubicBezTo>
                  <a:cubicBezTo>
                    <a:pt x="117114" y="44647"/>
                    <a:pt x="53467" y="58088"/>
                    <a:pt x="49909" y="109875"/>
                  </a:cubicBezTo>
                  <a:cubicBezTo>
                    <a:pt x="47537" y="109480"/>
                    <a:pt x="39631" y="110666"/>
                    <a:pt x="45560" y="119758"/>
                  </a:cubicBezTo>
                  <a:cubicBezTo>
                    <a:pt x="29352" y="110666"/>
                    <a:pt x="25004" y="107503"/>
                    <a:pt x="25004" y="107503"/>
                  </a:cubicBezTo>
                  <a:cubicBezTo>
                    <a:pt x="25004" y="107503"/>
                    <a:pt x="22632" y="105922"/>
                    <a:pt x="21050" y="108294"/>
                  </a:cubicBezTo>
                  <a:cubicBezTo>
                    <a:pt x="19469" y="110666"/>
                    <a:pt x="2470" y="139129"/>
                    <a:pt x="1680" y="140315"/>
                  </a:cubicBezTo>
                  <a:cubicBezTo>
                    <a:pt x="889" y="141501"/>
                    <a:pt x="-1878" y="142687"/>
                    <a:pt x="2075" y="145454"/>
                  </a:cubicBezTo>
                  <a:cubicBezTo>
                    <a:pt x="6028" y="147826"/>
                    <a:pt x="34491" y="164430"/>
                    <a:pt x="39631" y="167593"/>
                  </a:cubicBezTo>
                  <a:lnTo>
                    <a:pt x="44770" y="170755"/>
                  </a:lnTo>
                  <a:cubicBezTo>
                    <a:pt x="44770" y="170755"/>
                    <a:pt x="48328" y="174313"/>
                    <a:pt x="51490" y="170755"/>
                  </a:cubicBezTo>
                  <a:cubicBezTo>
                    <a:pt x="54653" y="167197"/>
                    <a:pt x="70861" y="141501"/>
                    <a:pt x="70861" y="141501"/>
                  </a:cubicBezTo>
                  <a:cubicBezTo>
                    <a:pt x="70861" y="141501"/>
                    <a:pt x="74024" y="137548"/>
                    <a:pt x="70466" y="135176"/>
                  </a:cubicBezTo>
                  <a:cubicBezTo>
                    <a:pt x="67303" y="133199"/>
                    <a:pt x="53467" y="125293"/>
                    <a:pt x="52676" y="124502"/>
                  </a:cubicBezTo>
                  <a:cubicBezTo>
                    <a:pt x="51886" y="123712"/>
                    <a:pt x="51095" y="123316"/>
                    <a:pt x="52281" y="123316"/>
                  </a:cubicBezTo>
                  <a:cubicBezTo>
                    <a:pt x="52676" y="123316"/>
                    <a:pt x="56234" y="123712"/>
                    <a:pt x="56234" y="117782"/>
                  </a:cubicBezTo>
                  <a:cubicBezTo>
                    <a:pt x="56234" y="114619"/>
                    <a:pt x="53862" y="112643"/>
                    <a:pt x="53862" y="112643"/>
                  </a:cubicBezTo>
                  <a:cubicBezTo>
                    <a:pt x="53862" y="112643"/>
                    <a:pt x="64141" y="70738"/>
                    <a:pt x="109998" y="69948"/>
                  </a:cubicBezTo>
                  <a:cubicBezTo>
                    <a:pt x="109603" y="77459"/>
                    <a:pt x="113951" y="94458"/>
                    <a:pt x="130555" y="115805"/>
                  </a:cubicBezTo>
                  <a:cubicBezTo>
                    <a:pt x="129764" y="134385"/>
                    <a:pt x="117905" y="184196"/>
                    <a:pt x="89046" y="196846"/>
                  </a:cubicBezTo>
                  <a:cubicBezTo>
                    <a:pt x="86674" y="192893"/>
                    <a:pt x="82721" y="186963"/>
                    <a:pt x="80349" y="196451"/>
                  </a:cubicBezTo>
                  <a:cubicBezTo>
                    <a:pt x="74024" y="223333"/>
                    <a:pt x="72442" y="236379"/>
                    <a:pt x="75210" y="235588"/>
                  </a:cubicBezTo>
                  <a:cubicBezTo>
                    <a:pt x="75210" y="235588"/>
                    <a:pt x="79163" y="225310"/>
                    <a:pt x="84697" y="217008"/>
                  </a:cubicBezTo>
                  <a:cubicBezTo>
                    <a:pt x="90232" y="208706"/>
                    <a:pt x="88255" y="203962"/>
                    <a:pt x="89441" y="205544"/>
                  </a:cubicBezTo>
                  <a:cubicBezTo>
                    <a:pt x="92209" y="210287"/>
                    <a:pt x="92999" y="209892"/>
                    <a:pt x="93395" y="209892"/>
                  </a:cubicBezTo>
                  <a:cubicBezTo>
                    <a:pt x="97743" y="206729"/>
                    <a:pt x="147949" y="178662"/>
                    <a:pt x="156646" y="131618"/>
                  </a:cubicBezTo>
                  <a:cubicBezTo>
                    <a:pt x="160600" y="131223"/>
                    <a:pt x="167320" y="131223"/>
                    <a:pt x="175622" y="127665"/>
                  </a:cubicBezTo>
                  <a:cubicBezTo>
                    <a:pt x="184319" y="124107"/>
                    <a:pt x="215945" y="118177"/>
                    <a:pt x="247966" y="135571"/>
                  </a:cubicBezTo>
                  <a:cubicBezTo>
                    <a:pt x="248361" y="135967"/>
                    <a:pt x="249152" y="134781"/>
                    <a:pt x="249547" y="135176"/>
                  </a:cubicBezTo>
                  <a:cubicBezTo>
                    <a:pt x="248757" y="141106"/>
                    <a:pt x="251129" y="147826"/>
                    <a:pt x="255082" y="144664"/>
                  </a:cubicBezTo>
                  <a:cubicBezTo>
                    <a:pt x="259035" y="141501"/>
                    <a:pt x="276034" y="127665"/>
                    <a:pt x="279987" y="124502"/>
                  </a:cubicBezTo>
                  <a:cubicBezTo>
                    <a:pt x="283940" y="121340"/>
                    <a:pt x="279987" y="119758"/>
                    <a:pt x="273662" y="124107"/>
                  </a:cubicBezTo>
                  <a:cubicBezTo>
                    <a:pt x="265756" y="129246"/>
                    <a:pt x="251919" y="132409"/>
                    <a:pt x="251919" y="132409"/>
                  </a:cubicBezTo>
                  <a:cubicBezTo>
                    <a:pt x="251919" y="132409"/>
                    <a:pt x="254291" y="128456"/>
                    <a:pt x="253896" y="128060"/>
                  </a:cubicBezTo>
                  <a:cubicBezTo>
                    <a:pt x="252710" y="126874"/>
                    <a:pt x="254686" y="128851"/>
                    <a:pt x="253896" y="128060"/>
                  </a:cubicBezTo>
                  <a:cubicBezTo>
                    <a:pt x="251919" y="126479"/>
                    <a:pt x="217526" y="96039"/>
                    <a:pt x="167320" y="103946"/>
                  </a:cubicBezTo>
                  <a:cubicBezTo>
                    <a:pt x="165739" y="103550"/>
                    <a:pt x="162576" y="97620"/>
                    <a:pt x="162181" y="89714"/>
                  </a:cubicBezTo>
                  <a:cubicBezTo>
                    <a:pt x="161786" y="81807"/>
                    <a:pt x="165343" y="70738"/>
                    <a:pt x="164553" y="69157"/>
                  </a:cubicBezTo>
                  <a:cubicBezTo>
                    <a:pt x="163367" y="65994"/>
                    <a:pt x="217526" y="68762"/>
                    <a:pt x="227804" y="26462"/>
                  </a:cubicBezTo>
                  <a:cubicBezTo>
                    <a:pt x="231758" y="25276"/>
                    <a:pt x="231758" y="26462"/>
                    <a:pt x="235711" y="22509"/>
                  </a:cubicBezTo>
                  <a:cubicBezTo>
                    <a:pt x="239664" y="18556"/>
                    <a:pt x="235316" y="18951"/>
                    <a:pt x="230967" y="14998"/>
                  </a:cubicBezTo>
                  <a:cubicBezTo>
                    <a:pt x="226619" y="11045"/>
                    <a:pt x="224247" y="14603"/>
                    <a:pt x="223061" y="18160"/>
                  </a:cubicBezTo>
                  <a:cubicBezTo>
                    <a:pt x="221875" y="21718"/>
                    <a:pt x="223851" y="20532"/>
                    <a:pt x="225037" y="22114"/>
                  </a:cubicBezTo>
                  <a:cubicBezTo>
                    <a:pt x="223456" y="24486"/>
                    <a:pt x="204480" y="55321"/>
                    <a:pt x="172459" y="46228"/>
                  </a:cubicBezTo>
                  <a:cubicBezTo>
                    <a:pt x="152298" y="39903"/>
                    <a:pt x="145577" y="41484"/>
                    <a:pt x="145577" y="41484"/>
                  </a:cubicBezTo>
                  <a:close/>
                </a:path>
              </a:pathLst>
            </a:custGeom>
            <a:solidFill>
              <a:srgbClr val="000000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90CB6F8-75F6-4683-BFE7-4639969638CB}"/>
                </a:ext>
              </a:extLst>
            </p:cNvPr>
            <p:cNvSpPr/>
            <p:nvPr/>
          </p:nvSpPr>
          <p:spPr>
            <a:xfrm>
              <a:off x="2167441" y="3152261"/>
              <a:ext cx="108385" cy="230959"/>
            </a:xfrm>
            <a:custGeom>
              <a:avLst/>
              <a:gdLst>
                <a:gd name="connsiteX0" fmla="*/ 11125 w 25973"/>
                <a:gd name="connsiteY0" fmla="*/ 5535 h 55345"/>
                <a:gd name="connsiteX1" fmla="*/ 17450 w 25973"/>
                <a:gd name="connsiteY1" fmla="*/ 0 h 55345"/>
                <a:gd name="connsiteX2" fmla="*/ 23380 w 25973"/>
                <a:gd name="connsiteY2" fmla="*/ 15813 h 55345"/>
                <a:gd name="connsiteX3" fmla="*/ 21799 w 25973"/>
                <a:gd name="connsiteY3" fmla="*/ 55345 h 55345"/>
                <a:gd name="connsiteX4" fmla="*/ 3614 w 25973"/>
                <a:gd name="connsiteY4" fmla="*/ 28859 h 55345"/>
                <a:gd name="connsiteX5" fmla="*/ 56 w 25973"/>
                <a:gd name="connsiteY5" fmla="*/ 1581 h 55345"/>
                <a:gd name="connsiteX6" fmla="*/ 11125 w 25973"/>
                <a:gd name="connsiteY6" fmla="*/ 5535 h 5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73" h="55345">
                  <a:moveTo>
                    <a:pt x="11125" y="5535"/>
                  </a:moveTo>
                  <a:cubicBezTo>
                    <a:pt x="13497" y="5139"/>
                    <a:pt x="17450" y="0"/>
                    <a:pt x="17450" y="0"/>
                  </a:cubicBezTo>
                  <a:cubicBezTo>
                    <a:pt x="17450" y="0"/>
                    <a:pt x="21008" y="5535"/>
                    <a:pt x="23380" y="15813"/>
                  </a:cubicBezTo>
                  <a:cubicBezTo>
                    <a:pt x="28520" y="40718"/>
                    <a:pt x="24962" y="51392"/>
                    <a:pt x="21799" y="55345"/>
                  </a:cubicBezTo>
                  <a:cubicBezTo>
                    <a:pt x="13497" y="54159"/>
                    <a:pt x="7963" y="43090"/>
                    <a:pt x="3614" y="28859"/>
                  </a:cubicBezTo>
                  <a:cubicBezTo>
                    <a:pt x="-734" y="15022"/>
                    <a:pt x="56" y="1581"/>
                    <a:pt x="56" y="1581"/>
                  </a:cubicBezTo>
                  <a:cubicBezTo>
                    <a:pt x="56" y="1581"/>
                    <a:pt x="8753" y="5930"/>
                    <a:pt x="11125" y="5535"/>
                  </a:cubicBezTo>
                  <a:close/>
                </a:path>
              </a:pathLst>
            </a:custGeom>
            <a:solidFill>
              <a:srgbClr val="FFFFFF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2CA944-2538-4524-BDDC-55389A966F4C}"/>
                </a:ext>
              </a:extLst>
            </p:cNvPr>
            <p:cNvSpPr/>
            <p:nvPr/>
          </p:nvSpPr>
          <p:spPr>
            <a:xfrm>
              <a:off x="2197369" y="3150610"/>
              <a:ext cx="81739" cy="257715"/>
            </a:xfrm>
            <a:custGeom>
              <a:avLst/>
              <a:gdLst>
                <a:gd name="connsiteX0" fmla="*/ 0 w 19588"/>
                <a:gd name="connsiteY0" fmla="*/ 2372 h 61757"/>
                <a:gd name="connsiteX1" fmla="*/ 8697 w 19588"/>
                <a:gd name="connsiteY1" fmla="*/ 56531 h 61757"/>
                <a:gd name="connsiteX2" fmla="*/ 18976 w 19588"/>
                <a:gd name="connsiteY2" fmla="*/ 52973 h 61757"/>
                <a:gd name="connsiteX3" fmla="*/ 3953 w 19588"/>
                <a:gd name="connsiteY3" fmla="*/ 1581 h 61757"/>
                <a:gd name="connsiteX4" fmla="*/ 3163 w 19588"/>
                <a:gd name="connsiteY4" fmla="*/ 0 h 61757"/>
                <a:gd name="connsiteX5" fmla="*/ 0 w 19588"/>
                <a:gd name="connsiteY5" fmla="*/ 2372 h 6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8" h="61757">
                  <a:moveTo>
                    <a:pt x="0" y="2372"/>
                  </a:moveTo>
                  <a:cubicBezTo>
                    <a:pt x="0" y="2372"/>
                    <a:pt x="6720" y="48229"/>
                    <a:pt x="8697" y="56531"/>
                  </a:cubicBezTo>
                  <a:cubicBezTo>
                    <a:pt x="9488" y="60880"/>
                    <a:pt x="22533" y="67205"/>
                    <a:pt x="18976" y="52973"/>
                  </a:cubicBezTo>
                  <a:cubicBezTo>
                    <a:pt x="15418" y="38742"/>
                    <a:pt x="3953" y="1581"/>
                    <a:pt x="3953" y="1581"/>
                  </a:cubicBezTo>
                  <a:lnTo>
                    <a:pt x="3163" y="0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rgbClr val="151B19"/>
            </a:solidFill>
            <a:ln w="395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DB3F-C4FC-7637-558E-342D3E0F3602}"/>
              </a:ext>
            </a:extLst>
          </p:cNvPr>
          <p:cNvSpPr/>
          <p:nvPr userDrawn="1"/>
        </p:nvSpPr>
        <p:spPr>
          <a:xfrm>
            <a:off x="12666851" y="314908"/>
            <a:ext cx="1213989" cy="394208"/>
          </a:xfrm>
          <a:prstGeom prst="rect">
            <a:avLst/>
          </a:prstGeom>
          <a:solidFill>
            <a:srgbClr val="1E3D53"/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</a:rPr>
              <a:t>Hex #1E3D53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F93E6A-D362-0DC1-5059-691749A82A73}"/>
              </a:ext>
            </a:extLst>
          </p:cNvPr>
          <p:cNvSpPr/>
          <p:nvPr userDrawn="1"/>
        </p:nvSpPr>
        <p:spPr>
          <a:xfrm>
            <a:off x="12666851" y="792936"/>
            <a:ext cx="1213989" cy="394208"/>
          </a:xfrm>
          <a:prstGeom prst="rect">
            <a:avLst/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#0B8ECC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8FBF1-10E4-C3C3-DB16-241D1F2D31AE}"/>
              </a:ext>
            </a:extLst>
          </p:cNvPr>
          <p:cNvSpPr/>
          <p:nvPr userDrawn="1"/>
        </p:nvSpPr>
        <p:spPr>
          <a:xfrm>
            <a:off x="12666851" y="1270964"/>
            <a:ext cx="1213989" cy="394208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#49C0F5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FCE-02E3-3C71-D06F-595956B87AD3}"/>
              </a:ext>
            </a:extLst>
          </p:cNvPr>
          <p:cNvSpPr/>
          <p:nvPr userDrawn="1"/>
        </p:nvSpPr>
        <p:spPr>
          <a:xfrm>
            <a:off x="12666851" y="1748992"/>
            <a:ext cx="1213989" cy="394208"/>
          </a:xfrm>
          <a:prstGeom prst="rect">
            <a:avLst/>
          </a:prstGeom>
          <a:solidFill>
            <a:schemeClr val="accent3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#35BDAD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90457F-564B-B80F-3C0D-B06C3B99D654}"/>
              </a:ext>
            </a:extLst>
          </p:cNvPr>
          <p:cNvSpPr/>
          <p:nvPr userDrawn="1"/>
        </p:nvSpPr>
        <p:spPr>
          <a:xfrm>
            <a:off x="12666851" y="2705047"/>
            <a:ext cx="1213989" cy="394208"/>
          </a:xfrm>
          <a:prstGeom prst="rect">
            <a:avLst/>
          </a:prstGeom>
          <a:solidFill>
            <a:schemeClr val="accent4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#474AC1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71DA9D-093E-A0E9-83D4-BFC2BD82AAEB}"/>
              </a:ext>
            </a:extLst>
          </p:cNvPr>
          <p:cNvSpPr/>
          <p:nvPr userDrawn="1"/>
        </p:nvSpPr>
        <p:spPr>
          <a:xfrm>
            <a:off x="12666851" y="3608916"/>
            <a:ext cx="1213989" cy="394208"/>
          </a:xfrm>
          <a:prstGeom prst="rect">
            <a:avLst/>
          </a:prstGeom>
          <a:solidFill>
            <a:schemeClr val="accent6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</a:t>
            </a:r>
            <a:r>
              <a:rPr lang="en-US" sz="1067" dirty="0"/>
              <a:t>8CFCA7</a:t>
            </a:r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389CD8-CFE9-1D3D-72B3-94904E427DBE}"/>
              </a:ext>
            </a:extLst>
          </p:cNvPr>
          <p:cNvSpPr/>
          <p:nvPr userDrawn="1"/>
        </p:nvSpPr>
        <p:spPr>
          <a:xfrm>
            <a:off x="12682581" y="4582142"/>
            <a:ext cx="1213989" cy="394208"/>
          </a:xfrm>
          <a:prstGeom prst="rect">
            <a:avLst/>
          </a:prstGeom>
          <a:solidFill>
            <a:srgbClr val="F0F1F4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</a:t>
            </a:r>
            <a:r>
              <a:rPr lang="en-US" sz="1067" dirty="0"/>
              <a:t>F0F1F4</a:t>
            </a:r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478BA-9E45-0576-AAF4-8E17580179C1}"/>
              </a:ext>
            </a:extLst>
          </p:cNvPr>
          <p:cNvSpPr/>
          <p:nvPr userDrawn="1"/>
        </p:nvSpPr>
        <p:spPr>
          <a:xfrm>
            <a:off x="12666851" y="5536143"/>
            <a:ext cx="1213989" cy="394208"/>
          </a:xfrm>
          <a:prstGeom prst="rect">
            <a:avLst/>
          </a:prstGeom>
          <a:solidFill>
            <a:srgbClr val="ADB9CA"/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</a:rPr>
              <a:t>Hex #ADB9CA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67EAC0-87B7-A804-4EC6-287DF94509F9}"/>
              </a:ext>
            </a:extLst>
          </p:cNvPr>
          <p:cNvSpPr/>
          <p:nvPr userDrawn="1"/>
        </p:nvSpPr>
        <p:spPr>
          <a:xfrm>
            <a:off x="12666851" y="2227020"/>
            <a:ext cx="1213989" cy="394208"/>
          </a:xfrm>
          <a:prstGeom prst="rect">
            <a:avLst/>
          </a:prstGeom>
          <a:solidFill>
            <a:srgbClr val="288E82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#288E82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2123C-2567-62D1-7278-CC0354505BAC}"/>
              </a:ext>
            </a:extLst>
          </p:cNvPr>
          <p:cNvSpPr/>
          <p:nvPr userDrawn="1"/>
        </p:nvSpPr>
        <p:spPr>
          <a:xfrm>
            <a:off x="12666851" y="9704"/>
            <a:ext cx="1213989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WSP Color Palette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86CB33-C636-9195-2B53-FC6B2D93D918}"/>
              </a:ext>
            </a:extLst>
          </p:cNvPr>
          <p:cNvSpPr/>
          <p:nvPr userDrawn="1"/>
        </p:nvSpPr>
        <p:spPr>
          <a:xfrm>
            <a:off x="12682581" y="3293606"/>
            <a:ext cx="2581264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Accent Color / Answer block color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16E29B-E209-4665-453A-211813D9D48C}"/>
              </a:ext>
            </a:extLst>
          </p:cNvPr>
          <p:cNvSpPr/>
          <p:nvPr userDrawn="1"/>
        </p:nvSpPr>
        <p:spPr>
          <a:xfrm>
            <a:off x="12666851" y="5201607"/>
            <a:ext cx="2581264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Table Border Color (1pt)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C11757-AAC8-58D7-3498-019330B6494E}"/>
              </a:ext>
            </a:extLst>
          </p:cNvPr>
          <p:cNvSpPr/>
          <p:nvPr userDrawn="1"/>
        </p:nvSpPr>
        <p:spPr>
          <a:xfrm>
            <a:off x="12666851" y="6486145"/>
            <a:ext cx="1213989" cy="3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</a:rPr>
              <a:t>Hex #8497B0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140EA7-219E-25A0-D824-68E3D18D38EF}"/>
              </a:ext>
            </a:extLst>
          </p:cNvPr>
          <p:cNvSpPr/>
          <p:nvPr userDrawn="1"/>
        </p:nvSpPr>
        <p:spPr>
          <a:xfrm>
            <a:off x="12666851" y="6151609"/>
            <a:ext cx="2596994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Image/Screenshot Border (0.75pt)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013E7D-7323-5FAF-7A27-3A55BDA3A045}"/>
              </a:ext>
            </a:extLst>
          </p:cNvPr>
          <p:cNvSpPr/>
          <p:nvPr userDrawn="1"/>
        </p:nvSpPr>
        <p:spPr>
          <a:xfrm>
            <a:off x="12682580" y="4247607"/>
            <a:ext cx="4183577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Table Sidebar Color, Equation blocks, and Unanswered Exercise blocks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AA3AF8-F2B7-CC7C-7FCA-3257A8FB1874}"/>
              </a:ext>
            </a:extLst>
          </p:cNvPr>
          <p:cNvSpPr/>
          <p:nvPr userDrawn="1"/>
        </p:nvSpPr>
        <p:spPr>
          <a:xfrm>
            <a:off x="14049856" y="314908"/>
            <a:ext cx="1213989" cy="3942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Hex #D6DCE5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6270B0-9A84-7ACC-916F-EE6FEC8DF8A0}"/>
              </a:ext>
            </a:extLst>
          </p:cNvPr>
          <p:cNvSpPr/>
          <p:nvPr userDrawn="1"/>
        </p:nvSpPr>
        <p:spPr>
          <a:xfrm>
            <a:off x="14049856" y="792936"/>
            <a:ext cx="1213989" cy="394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#C7EBFC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FEB719-0183-22BE-6860-497071867060}"/>
              </a:ext>
            </a:extLst>
          </p:cNvPr>
          <p:cNvSpPr/>
          <p:nvPr userDrawn="1"/>
        </p:nvSpPr>
        <p:spPr>
          <a:xfrm>
            <a:off x="14049856" y="1270964"/>
            <a:ext cx="1213989" cy="3942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#DBF2FD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11233B-5C08-F743-5889-D87D431EAA51}"/>
              </a:ext>
            </a:extLst>
          </p:cNvPr>
          <p:cNvSpPr/>
          <p:nvPr userDrawn="1"/>
        </p:nvSpPr>
        <p:spPr>
          <a:xfrm>
            <a:off x="14049855" y="9704"/>
            <a:ext cx="1383005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Content Box Colors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6DF2-7CD1-D116-D321-C629E9726AAB}"/>
              </a:ext>
            </a:extLst>
          </p:cNvPr>
          <p:cNvSpPr/>
          <p:nvPr userDrawn="1"/>
        </p:nvSpPr>
        <p:spPr>
          <a:xfrm>
            <a:off x="14049856" y="1748992"/>
            <a:ext cx="1213989" cy="394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#D5F3F0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266B58-74A1-077C-918C-FF590CEA65EE}"/>
              </a:ext>
            </a:extLst>
          </p:cNvPr>
          <p:cNvSpPr/>
          <p:nvPr userDrawn="1"/>
        </p:nvSpPr>
        <p:spPr>
          <a:xfrm>
            <a:off x="14049856" y="2227020"/>
            <a:ext cx="1213989" cy="3942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#DADBF3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72A96A-2B79-0CD9-C7F3-ADC0AB8E9817}"/>
              </a:ext>
            </a:extLst>
          </p:cNvPr>
          <p:cNvSpPr/>
          <p:nvPr userDrawn="1"/>
        </p:nvSpPr>
        <p:spPr>
          <a:xfrm>
            <a:off x="14049856" y="2705047"/>
            <a:ext cx="1213989" cy="394208"/>
          </a:xfrm>
          <a:prstGeom prst="rect">
            <a:avLst/>
          </a:prstGeom>
          <a:solidFill>
            <a:srgbClr val="F0F1F4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</a:rPr>
              <a:t>Hex #</a:t>
            </a:r>
            <a:r>
              <a:rPr lang="en-US" sz="1067" dirty="0"/>
              <a:t>F0F1F4</a:t>
            </a:r>
            <a:endParaRPr lang="en-US" sz="1067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FA5701-C634-99D7-DD98-D5AC8D434963}"/>
              </a:ext>
            </a:extLst>
          </p:cNvPr>
          <p:cNvSpPr/>
          <p:nvPr userDrawn="1"/>
        </p:nvSpPr>
        <p:spPr>
          <a:xfrm>
            <a:off x="15452586" y="314908"/>
            <a:ext cx="1213989" cy="394208"/>
          </a:xfrm>
          <a:prstGeom prst="rect">
            <a:avLst/>
          </a:prstGeom>
          <a:solidFill>
            <a:schemeClr val="tx1"/>
          </a:solidFill>
        </p:spPr>
        <p:txBody>
          <a:bodyPr rtlCol="0" anchor="ctr">
            <a:no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Hex #000000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0D231-FBFC-D0ED-E756-C3EEC974DC54}"/>
              </a:ext>
            </a:extLst>
          </p:cNvPr>
          <p:cNvSpPr/>
          <p:nvPr userDrawn="1"/>
        </p:nvSpPr>
        <p:spPr>
          <a:xfrm>
            <a:off x="15452586" y="9704"/>
            <a:ext cx="1213989" cy="287323"/>
          </a:xfrm>
          <a:prstGeom prst="rect">
            <a:avLst/>
          </a:prstGeom>
          <a:noFill/>
        </p:spPr>
        <p:txBody>
          <a:bodyPr wrap="square" lIns="0" tIns="60960" rIns="0" bIns="60960" rtlCol="0" anchor="ctr">
            <a:spAutoFit/>
          </a:bodyPr>
          <a:lstStyle/>
          <a:p>
            <a:pPr algn="l"/>
            <a:r>
              <a:rPr lang="en-US" sz="1067" dirty="0">
                <a:solidFill>
                  <a:schemeClr val="tx1"/>
                </a:solidFill>
              </a:rPr>
              <a:t>Text Color</a:t>
            </a:r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180220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11" indent="-228611" algn="l" defTabSz="914446" rtl="0" eaLnBrk="1" latinLnBrk="0" hangingPunct="1">
        <a:lnSpc>
          <a:spcPct val="120000"/>
        </a:lnSpc>
        <a:spcBef>
          <a:spcPts val="1000"/>
        </a:spcBef>
        <a:spcAft>
          <a:spcPts val="333"/>
        </a:spcAft>
        <a:buClr>
          <a:srgbClr val="0B8EC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  <a:lvl2pPr marL="742987" indent="-285764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2pPr>
      <a:lvl3pPr marL="1143057" indent="-228611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3pPr>
      <a:lvl4pPr marL="1600280" indent="-228611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4pPr>
      <a:lvl5pPr marL="2057503" indent="-228611" algn="l" defTabSz="914446" rtl="0" eaLnBrk="1" latinLnBrk="0" hangingPunct="1">
        <a:lnSpc>
          <a:spcPct val="120000"/>
        </a:lnSpc>
        <a:spcBef>
          <a:spcPts val="333"/>
        </a:spcBef>
        <a:spcAft>
          <a:spcPts val="333"/>
        </a:spcAft>
        <a:buClr>
          <a:srgbClr val="0B8EC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6084">
          <p15:clr>
            <a:srgbClr val="F26B43"/>
          </p15:clr>
        </p15:guide>
        <p15:guide id="6" pos="896">
          <p15:clr>
            <a:srgbClr val="F26B43"/>
          </p15:clr>
        </p15:guide>
        <p15:guide id="9" pos="10620">
          <p15:clr>
            <a:srgbClr val="F26B43"/>
          </p15:clr>
        </p15:guide>
        <p15:guide id="10" pos="5760">
          <p15:clr>
            <a:srgbClr val="F26B43"/>
          </p15:clr>
        </p15:guide>
        <p15:guide id="11" orient="horz" pos="15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SHsGvNu752eBrBessQlwR9dnZkZDrmIRqF3YfDJKuK8/edit?usp=sharing" TargetMode="External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ocs.google.com/document/d/11UrUkgKpuyLaELPRmSHgZ3LBlzGfWfoqycriMCWstLk/edit?usp=shar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SHsGvNu752eBrBessQlwR9dnZkZDrmIRqF3YfDJKuK8/edit?usp=sharing" TargetMode="External"/><Relationship Id="rId5" Type="http://schemas.openxmlformats.org/officeDocument/2006/relationships/hyperlink" Target="https://chatgpt.com/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8595" cy="6863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359229" y="238636"/>
            <a:ext cx="4743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VARIANCE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551B0-EE67-6571-92DF-8E4F2D83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84AF1-07F5-2A90-B7FC-14C4565369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48177-6AFE-D5C0-76B4-F54ACCC72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E8292-06A4-0AC1-8419-6742ED85D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26EB1-D1B0-C5DC-689F-C11DF1D3235A}"/>
              </a:ext>
            </a:extLst>
          </p:cNvPr>
          <p:cNvSpPr txBox="1"/>
          <p:nvPr/>
        </p:nvSpPr>
        <p:spPr>
          <a:xfrm>
            <a:off x="550506" y="536130"/>
            <a:ext cx="5150498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PRACTICAL PROJECT </a:t>
            </a:r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1: GENAI FOR SALES AND VOLUME VARIANCE ANALYSIS</a:t>
            </a:r>
          </a:p>
        </p:txBody>
      </p:sp>
    </p:spTree>
    <p:extLst>
      <p:ext uri="{BB962C8B-B14F-4D97-AF65-F5344CB8AC3E}">
        <p14:creationId xmlns:p14="http://schemas.microsoft.com/office/powerpoint/2010/main" val="58677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EDC43-2355-ACF7-FC23-1D1DCDE4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CE08C-38BD-C6B4-62B7-35F398B6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1FD5B-875B-0BB0-E7F0-9CD1C417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AAC4198-9BBB-A915-3809-9DECDD9CE87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ED8A9-1F5C-88E1-0358-868E2E60A53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62CCDF-8727-2650-7D2E-A99B00E9FFE6}"/>
              </a:ext>
            </a:extLst>
          </p:cNvPr>
          <p:cNvSpPr txBox="1">
            <a:spLocks/>
          </p:cNvSpPr>
          <p:nvPr/>
        </p:nvSpPr>
        <p:spPr>
          <a:xfrm>
            <a:off x="0" y="671700"/>
            <a:ext cx="11259609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Scenario: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You are a financial analyst at Walmart Mega Store, tasked with conducting a variance analysis using generative AI assistance.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Your goal is to leverage Generative AI to:</a:t>
            </a:r>
          </a:p>
          <a:p>
            <a:pPr marL="742987" marR="0" lvl="1" indent="-285764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Calculate precise variance metrics</a:t>
            </a:r>
          </a:p>
          <a:p>
            <a:pPr marL="742987" marR="0" lvl="1" indent="-285764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Interpret the financial implications</a:t>
            </a:r>
          </a:p>
          <a:p>
            <a:pPr marL="742987" marR="0" lvl="1" indent="-285764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Develop strategic recommendations</a:t>
            </a:r>
          </a:p>
          <a:p>
            <a:pPr marL="0" marR="0" lvl="0" indent="0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214E090-1EEF-C177-16D7-736C5C15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819247"/>
              </p:ext>
            </p:extLst>
          </p:nvPr>
        </p:nvGraphicFramePr>
        <p:xfrm>
          <a:off x="215713" y="3052950"/>
          <a:ext cx="8790635" cy="2499360"/>
        </p:xfrm>
        <a:graphic>
          <a:graphicData uri="http://schemas.openxmlformats.org/drawingml/2006/table">
            <a:tbl>
              <a:tblPr/>
              <a:tblGrid>
                <a:gridCol w="1758127">
                  <a:extLst>
                    <a:ext uri="{9D8B030D-6E8A-4147-A177-3AD203B41FA5}">
                      <a16:colId xmlns:a16="http://schemas.microsoft.com/office/drawing/2014/main" val="1691128686"/>
                    </a:ext>
                  </a:extLst>
                </a:gridCol>
                <a:gridCol w="1758127">
                  <a:extLst>
                    <a:ext uri="{9D8B030D-6E8A-4147-A177-3AD203B41FA5}">
                      <a16:colId xmlns:a16="http://schemas.microsoft.com/office/drawing/2014/main" val="194354693"/>
                    </a:ext>
                  </a:extLst>
                </a:gridCol>
                <a:gridCol w="1758127">
                  <a:extLst>
                    <a:ext uri="{9D8B030D-6E8A-4147-A177-3AD203B41FA5}">
                      <a16:colId xmlns:a16="http://schemas.microsoft.com/office/drawing/2014/main" val="1535857142"/>
                    </a:ext>
                  </a:extLst>
                </a:gridCol>
                <a:gridCol w="1830626">
                  <a:extLst>
                    <a:ext uri="{9D8B030D-6E8A-4147-A177-3AD203B41FA5}">
                      <a16:colId xmlns:a16="http://schemas.microsoft.com/office/drawing/2014/main" val="589202571"/>
                    </a:ext>
                  </a:extLst>
                </a:gridCol>
                <a:gridCol w="1685628">
                  <a:extLst>
                    <a:ext uri="{9D8B030D-6E8A-4147-A177-3AD203B41FA5}">
                      <a16:colId xmlns:a16="http://schemas.microsoft.com/office/drawing/2014/main" val="894309431"/>
                    </a:ext>
                  </a:extLst>
                </a:gridCol>
              </a:tblGrid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latin typeface="Montserrat" panose="00000500000000000000" pitchFamily="2" charset="0"/>
                        </a:rPr>
                        <a:t>Product Category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9C0F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latin typeface="Montserrat" panose="00000500000000000000" pitchFamily="2" charset="0"/>
                        </a:rPr>
                        <a:t>Budgeted Sales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9C0F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latin typeface="Montserrat" panose="00000500000000000000" pitchFamily="2" charset="0"/>
                        </a:rPr>
                        <a:t>Actual Sales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9C0F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latin typeface="Montserrat" panose="00000500000000000000" pitchFamily="2" charset="0"/>
                        </a:rPr>
                        <a:t>Budgeted Volume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9C0F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latin typeface="Montserrat" panose="00000500000000000000" pitchFamily="2" charset="0"/>
                        </a:rPr>
                        <a:t>Actual Volume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9C0F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82875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b="1">
                          <a:latin typeface="Montserrat" panose="00000500000000000000" pitchFamily="2" charset="0"/>
                        </a:rPr>
                        <a:t>Power Tools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>
                          <a:latin typeface="Montserrat" panose="00000500000000000000" pitchFamily="2" charset="0"/>
                        </a:rPr>
                        <a:t>$500,000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latin typeface="Montserrat" panose="00000500000000000000" pitchFamily="2" charset="0"/>
                        </a:rPr>
                        <a:t>$550,000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>
                          <a:latin typeface="Montserrat" panose="00000500000000000000" pitchFamily="2" charset="0"/>
                        </a:rPr>
                        <a:t>2,000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>
                          <a:latin typeface="Montserrat" panose="00000500000000000000" pitchFamily="2" charset="0"/>
                        </a:rPr>
                        <a:t>2,200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31343"/>
                  </a:ext>
                </a:extLst>
              </a:tr>
              <a:tr h="609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latin typeface="Montserrat" panose="00000500000000000000" pitchFamily="2" charset="0"/>
                        </a:rPr>
                        <a:t>Outdoor Equipment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>
                          <a:latin typeface="Montserrat" panose="00000500000000000000" pitchFamily="2" charset="0"/>
                        </a:rPr>
                        <a:t>$350,000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latin typeface="Montserrat" panose="00000500000000000000" pitchFamily="2" charset="0"/>
                        </a:rPr>
                        <a:t>$325,000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latin typeface="Montserrat" panose="00000500000000000000" pitchFamily="2" charset="0"/>
                        </a:rPr>
                        <a:t>1,500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latin typeface="Montserrat" panose="00000500000000000000" pitchFamily="2" charset="0"/>
                        </a:rPr>
                        <a:t>1,400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178306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latin typeface="Montserrat" panose="00000500000000000000" pitchFamily="2" charset="0"/>
                        </a:rPr>
                        <a:t>Painting Supplies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>
                          <a:latin typeface="Montserrat" panose="00000500000000000000" pitchFamily="2" charset="0"/>
                        </a:rPr>
                        <a:t>$250,000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>
                          <a:latin typeface="Montserrat" panose="00000500000000000000" pitchFamily="2" charset="0"/>
                        </a:rPr>
                        <a:t>$250,000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latin typeface="Montserrat" panose="00000500000000000000" pitchFamily="2" charset="0"/>
                        </a:rPr>
                        <a:t>1,000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latin typeface="Montserrat" panose="00000500000000000000" pitchFamily="2" charset="0"/>
                        </a:rPr>
                        <a:t>1,000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524446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latin typeface="Montserrat" panose="00000500000000000000" pitchFamily="2" charset="0"/>
                        </a:rPr>
                        <a:t>Lumber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49C0F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latin typeface="Montserrat" panose="00000500000000000000" pitchFamily="2" charset="0"/>
                        </a:rPr>
                        <a:t>$600,000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49C0F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>
                          <a:latin typeface="Montserrat" panose="00000500000000000000" pitchFamily="2" charset="0"/>
                        </a:rPr>
                        <a:t>$580,000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49C0F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latin typeface="Montserrat" panose="00000500000000000000" pitchFamily="2" charset="0"/>
                        </a:rPr>
                        <a:t>3,000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49C0F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mbria" panose="02040503050406030204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latin typeface="Montserrat" panose="00000500000000000000" pitchFamily="2" charset="0"/>
                        </a:rPr>
                        <a:t>2,900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49C0F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719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13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A93B0-B7A6-F7F7-2245-043E6D23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B3081-48CD-AA00-F377-97724B56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6E6C0-AD73-D375-AEA8-31A58C7A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B13DC28-8935-6DEB-C9E9-FDD8D841C03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Practical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584AE-D8B4-970A-865F-B0DBF838B72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E1374-F331-B2A2-2F7B-4C6663C9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30" y="2582389"/>
            <a:ext cx="8061490" cy="4014622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0CFE5-B49F-E281-D2D6-0F2667D6B923}"/>
              </a:ext>
            </a:extLst>
          </p:cNvPr>
          <p:cNvSpPr txBox="1"/>
          <p:nvPr/>
        </p:nvSpPr>
        <p:spPr>
          <a:xfrm>
            <a:off x="3450749" y="975169"/>
            <a:ext cx="4341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387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752F-8BB0-F7AA-C1A9-3AE81BB23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D7420-62FB-BCC9-55B3-D8101B9A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D271C-088E-B72D-B529-2338926C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221A14A-0C79-C321-B452-91F3D55C0C1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User Prompt 1: Variance Calculations Expected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7EF6F-409C-A8BE-7CEE-F7817345CEE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2F18C1-E599-809A-C441-64DD21D3B290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BFE257-0D34-06BB-509A-A94D5BDED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93" y="2397696"/>
            <a:ext cx="11245635" cy="180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8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32F41-DCBC-B00F-A2F5-09C57F8E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17E79-016D-07B6-7B34-3396C3D1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A93D2-1F23-6B64-18A6-D6BDAF8C43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0730259-78A6-937B-10F0-C7D76D8E029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User Prompt 2: Variance </a:t>
            </a:r>
            <a:r>
              <a:rPr lang="fr-FR" sz="2400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Analysis</a:t>
            </a:r>
            <a:r>
              <a:rPr lang="fr-FR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Interpretation</a:t>
            </a:r>
            <a:r>
              <a:rPr lang="fr-FR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– Part 1 </a:t>
            </a:r>
            <a:endParaRPr lang="en-US" sz="24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DCA38-4C20-D10B-FC73-FD7C2ABA0F8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BA3154-0E15-8B3B-7303-0BEE0CA8EF2A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2E3F1C-A03F-8678-F5FD-66FBEBA20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2" y="733502"/>
            <a:ext cx="6314143" cy="3541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69D9D7-A579-27E8-A304-2927B3429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273" y="685166"/>
            <a:ext cx="4831339" cy="3819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C24D68-BBE2-682C-D609-2692C07E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558" y="4456180"/>
            <a:ext cx="4927424" cy="21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4DE71-0446-418F-1229-B6EC30771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837DD-8411-A8A8-5FF7-18C1E7D7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FA700-5039-5CBB-FD3B-D1011FCF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82BDEA0-B46F-D5A3-CB52-DF812966933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User Prompt 2: </a:t>
            </a:r>
            <a:r>
              <a:rPr lang="en-US" sz="2400" dirty="0">
                <a:solidFill>
                  <a:schemeClr val="bg1"/>
                </a:solidFill>
                <a:latin typeface="Montserrat" charset="0"/>
              </a:rPr>
              <a:t>Variance Analysis Interpretation – Part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0B442-605E-4DCE-2DDC-5614EFAF22EF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839A71-C0C5-5612-95BC-767856AA5947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DA945-C8C0-1628-29E2-D914D474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90" y="1248743"/>
            <a:ext cx="9245540" cy="41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7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3D3CE-3DC7-D0E4-7B6A-AA4A56A5D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C86EEE-273E-6714-EF69-91F93889A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A0851-3F08-FD32-7E9E-15F3C5F8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4A6C237C-B706-D332-AF87-A3D735EC5F8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Montserrat" charset="0"/>
              </a:rPr>
              <a:t>User Prompt 2: </a:t>
            </a:r>
            <a:r>
              <a:rPr lang="en-US" sz="2400" dirty="0">
                <a:solidFill>
                  <a:schemeClr val="bg1"/>
                </a:solidFill>
                <a:latin typeface="Montserrat" charset="0"/>
              </a:rPr>
              <a:t>Variance</a:t>
            </a:r>
            <a:r>
              <a:rPr lang="fr-FR" sz="2400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charset="0"/>
              </a:rPr>
              <a:t>Analysis</a:t>
            </a:r>
            <a:r>
              <a:rPr lang="fr-FR" sz="2400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charset="0"/>
              </a:rPr>
              <a:t>Interpretation</a:t>
            </a:r>
            <a:r>
              <a:rPr lang="fr-FR" sz="2400" dirty="0">
                <a:solidFill>
                  <a:schemeClr val="bg1"/>
                </a:solidFill>
                <a:latin typeface="Montserrat" charset="0"/>
              </a:rPr>
              <a:t> – Part 3</a:t>
            </a:r>
            <a:endParaRPr lang="en-US" sz="2400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29FD2-F1C0-F7F3-B1F3-33A3F4B21C3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94AE973-C167-2F43-5877-FE2405166EB1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037DF-F61B-4F48-317D-8E465E1EE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93" y="907669"/>
            <a:ext cx="9780663" cy="48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3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0C28D-992F-6717-7BA1-2D5AFA3F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DB5313-6EAE-01F8-CBD2-C8080C53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1D887-56C5-85F8-F79D-4DD4028C6C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C3E1F5A-7A9F-B8A0-C7D8-B8DD7FB22DDA}"/>
              </a:ext>
            </a:extLst>
          </p:cNvPr>
          <p:cNvSpPr/>
          <p:nvPr/>
        </p:nvSpPr>
        <p:spPr>
          <a:xfrm>
            <a:off x="0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User Prompt 3: Develop Strategic Recommendations – Part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32528-B57C-0856-D2A5-1A3B9414ED8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2A61A02-E1B3-6DF4-C485-5E59BB5128F4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6CFAC-319A-F3CC-6AF8-BF6E6C24F8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49"/>
          <a:stretch/>
        </p:blipFill>
        <p:spPr>
          <a:xfrm>
            <a:off x="145327" y="1868245"/>
            <a:ext cx="5820468" cy="3184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0DD669-A2D8-484F-2AD4-2A3C702C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67" r="5363"/>
          <a:stretch/>
        </p:blipFill>
        <p:spPr>
          <a:xfrm>
            <a:off x="6303146" y="1805500"/>
            <a:ext cx="5557421" cy="33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4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27DC2-CCBB-D8BA-A682-968B34732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C29C0-F8F2-3400-B059-83054C23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58983-7219-7BAD-92AC-61D951CA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688299-B415-6426-26F7-DEC78B893244}"/>
              </a:ext>
            </a:extLst>
          </p:cNvPr>
          <p:cNvSpPr/>
          <p:nvPr/>
        </p:nvSpPr>
        <p:spPr>
          <a:xfrm>
            <a:off x="1" y="59694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</a:rPr>
              <a:t>User Prompt 3: Develop Strategic Recommendations – Part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71E98-F177-3710-C40B-5429C325B8A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4E1C55-5831-0692-EBB6-EAFC967DD474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693423-B25B-E147-E619-743159120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837" y="907669"/>
            <a:ext cx="9273243" cy="57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70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4F97F-46E8-10D1-EE15-F1EE8F414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379EDA-F496-5A6D-3FE9-E92D3E76CF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8D19-5B47-4861-3793-DAFE483D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AECBF-FBF8-AA6E-8115-AB977E80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3EE73E-FE18-E298-25B1-037DB429A28B}"/>
              </a:ext>
            </a:extLst>
          </p:cNvPr>
          <p:cNvSpPr txBox="1"/>
          <p:nvPr/>
        </p:nvSpPr>
        <p:spPr>
          <a:xfrm>
            <a:off x="550506" y="536130"/>
            <a:ext cx="5150498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1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10BA7-83D5-BA28-4169-3E936CE3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E0EF4-240B-8B5B-8335-CAC6327B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BEFE33B-7EE9-7BFB-A39F-0F81915A552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Module 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11B2EF-B147-91BD-0F78-2F139C8FF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31" y="1168129"/>
            <a:ext cx="11214759" cy="5106142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Introduction to Variance Analysis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Variance Analysis Key components 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Variance Analysis Example and Applications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Variance Analysis Steps</a:t>
            </a:r>
          </a:p>
          <a:p>
            <a:pPr>
              <a:buClr>
                <a:srgbClr val="00B0F0"/>
              </a:buClr>
            </a:pPr>
            <a:r>
              <a:rPr lang="en-US" sz="2000" b="1" dirty="0">
                <a:latin typeface="Montserrat" panose="00000500000000000000" pitchFamily="2" charset="0"/>
              </a:rPr>
              <a:t>Practical Project 1: </a:t>
            </a:r>
            <a:r>
              <a:rPr lang="en-US" sz="2000" dirty="0" err="1">
                <a:latin typeface="Montserrat" panose="00000500000000000000" pitchFamily="2" charset="0"/>
              </a:rPr>
              <a:t>GenAI</a:t>
            </a:r>
            <a:r>
              <a:rPr lang="en-US" sz="2000" dirty="0">
                <a:latin typeface="Montserrat" panose="00000500000000000000" pitchFamily="2" charset="0"/>
              </a:rPr>
              <a:t> for Sales and Volume Variance Analysis </a:t>
            </a:r>
          </a:p>
          <a:p>
            <a:pPr>
              <a:buClr>
                <a:srgbClr val="00B0F0"/>
              </a:buClr>
            </a:pPr>
            <a:r>
              <a:rPr lang="en-US" sz="2000" b="1" dirty="0">
                <a:latin typeface="Montserrat" panose="00000500000000000000" pitchFamily="2" charset="0"/>
              </a:rPr>
              <a:t>Practical Project 2: </a:t>
            </a:r>
            <a:r>
              <a:rPr lang="en-US" sz="2000" dirty="0">
                <a:latin typeface="Montserrat" panose="00000500000000000000" pitchFamily="2" charset="0"/>
              </a:rPr>
              <a:t>Store variance analysis using </a:t>
            </a:r>
            <a:r>
              <a:rPr lang="en-US" sz="2000" dirty="0" err="1">
                <a:latin typeface="Montserrat" panose="00000500000000000000" pitchFamily="2" charset="0"/>
              </a:rPr>
              <a:t>GenAI</a:t>
            </a:r>
            <a:endParaRPr lang="en-US" sz="2000" dirty="0">
              <a:latin typeface="Montserrat" panose="000005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latin typeface="Montserrat" panose="00000500000000000000" pitchFamily="2" charset="0"/>
              </a:rPr>
              <a:t>Practice opportunities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4BF6C-937D-3A93-9865-C5DE26F44C2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</p:spTree>
    <p:extLst>
      <p:ext uri="{BB962C8B-B14F-4D97-AF65-F5344CB8AC3E}">
        <p14:creationId xmlns:p14="http://schemas.microsoft.com/office/powerpoint/2010/main" val="2093928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76AE3-FDC4-1A5C-FDCA-E6020DC47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795A7-BA02-CC4D-91B2-11CED24A1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2D472-382A-8BBC-D214-C1EEA377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4261E09A-631E-4CAA-15FC-26130DB29B7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1BBC9-BB50-761A-350A-4D6E313B540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E3ED849-5370-246F-4A70-6A689A1B737C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EB2478-83D9-64EA-C8FD-093E0F613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60" y="3247887"/>
            <a:ext cx="7809814" cy="200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9ABA2D-789B-04D8-18BD-4F41831F7F70}"/>
              </a:ext>
            </a:extLst>
          </p:cNvPr>
          <p:cNvSpPr txBox="1"/>
          <p:nvPr/>
        </p:nvSpPr>
        <p:spPr>
          <a:xfrm>
            <a:off x="401360" y="872555"/>
            <a:ext cx="7484112" cy="1210588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514350" indent="-514350">
              <a:lnSpc>
                <a:spcPct val="120000"/>
              </a:lnSpc>
              <a:spcBef>
                <a:spcPts val="1500"/>
              </a:spcBef>
              <a:spcAft>
                <a:spcPts val="500"/>
              </a:spcAft>
              <a:buClr>
                <a:srgbClr val="0B8ECC"/>
              </a:buClr>
              <a:buFont typeface="+mj-lt"/>
              <a:buAutoNum type="arabicPeriod"/>
              <a:defRPr sz="2800" b="1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914400" lvl="1" indent="-4572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800" b="1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7145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4003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3086100" indent="-3429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3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771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marL="342917" indent="-342917" defTabSz="914446">
              <a:spcBef>
                <a:spcPts val="1000"/>
              </a:spcBef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867" b="0" dirty="0" err="1">
                <a:solidFill>
                  <a:srgbClr val="000000"/>
                </a:solidFill>
                <a:latin typeface="Montserrat" panose="00000500000000000000" pitchFamily="2" charset="0"/>
              </a:rPr>
              <a:t>HomeSense</a:t>
            </a:r>
            <a:r>
              <a:rPr lang="en-US" sz="1867" b="0" dirty="0">
                <a:solidFill>
                  <a:srgbClr val="000000"/>
                </a:solidFill>
                <a:latin typeface="Montserrat" panose="00000500000000000000" pitchFamily="2" charset="0"/>
              </a:rPr>
              <a:t>, a leading home décor and furniture retailer, shares actual vs. budgeted expense data for its major operational categories. </a:t>
            </a:r>
          </a:p>
          <a:p>
            <a:pPr marL="342917" indent="-342917" defTabSz="914446">
              <a:spcBef>
                <a:spcPts val="1000"/>
              </a:spcBef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867" b="0" dirty="0">
                <a:solidFill>
                  <a:srgbClr val="000000"/>
                </a:solidFill>
                <a:latin typeface="Montserrat" panose="00000500000000000000" pitchFamily="2" charset="0"/>
              </a:rPr>
              <a:t>The goal is to analyze the variances, identify performance trends, and develop actionable recommendations to optimize cost efficiency and financial management.</a:t>
            </a:r>
          </a:p>
          <a:p>
            <a:pPr marL="342917" indent="-342917" defTabSz="914446">
              <a:spcBef>
                <a:spcPts val="1000"/>
              </a:spcBef>
              <a:spcAft>
                <a:spcPts val="333"/>
              </a:spcAft>
              <a:buFont typeface="Arial" panose="020B0604020202020204" pitchFamily="34" charset="0"/>
              <a:buChar char="•"/>
            </a:pPr>
            <a:endParaRPr lang="en-US" sz="1867" b="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17" indent="-342917" defTabSz="914446">
              <a:spcBef>
                <a:spcPts val="1000"/>
              </a:spcBef>
              <a:spcAft>
                <a:spcPts val="333"/>
              </a:spcAft>
              <a:buFont typeface="Arial" panose="020B0604020202020204" pitchFamily="34" charset="0"/>
              <a:buChar char="•"/>
            </a:pPr>
            <a:endParaRPr lang="en-US" sz="1867" b="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5F421-6CE5-1938-172B-83FE0D31FE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0252" y="839642"/>
            <a:ext cx="3060152" cy="24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3C9FF-EB5F-944D-A82E-850E0569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A1805-729D-2092-18DA-BD74EB41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DCE01-F22C-D72C-991A-BDE67288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43756D-7CA6-5E09-D616-31E109DFCC7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93E9F-8A8D-4C45-A934-4304264DDD0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105E42-3648-C8C3-163F-ACE6E52439B9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453E7-5597-C132-9E09-0AE8AE55F810}"/>
              </a:ext>
            </a:extLst>
          </p:cNvPr>
          <p:cNvSpPr txBox="1">
            <a:spLocks/>
          </p:cNvSpPr>
          <p:nvPr/>
        </p:nvSpPr>
        <p:spPr>
          <a:xfrm>
            <a:off x="503346" y="703096"/>
            <a:ext cx="7460783" cy="632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Task 1: Perform Variance Calculations</a:t>
            </a:r>
          </a:p>
          <a:p>
            <a:pPr marL="228611" marR="0" lvl="0" indent="-228611" algn="l" defTabSz="91444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Calculate: </a:t>
            </a:r>
          </a:p>
          <a:p>
            <a:pPr marL="742987" marR="0" lvl="1" indent="-285764" algn="l" defTabSz="914446" rtl="0" eaLnBrk="1" fontAlgn="auto" latinLnBrk="0" hangingPunct="1">
              <a:lnSpc>
                <a:spcPct val="10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Expense Variance = Budgeted Expense - Actual Expense</a:t>
            </a:r>
          </a:p>
          <a:p>
            <a:pPr marL="742987" marR="0" lvl="1" indent="-285764" algn="l" defTabSz="914446" rtl="0" eaLnBrk="1" fontAlgn="auto" latinLnBrk="0" hangingPunct="1">
              <a:lnSpc>
                <a:spcPct val="10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Expense Variance % = (Variance / Budgeted Expense) × 100</a:t>
            </a:r>
          </a:p>
          <a:p>
            <a:pPr marL="228611" marR="0" lvl="0" indent="-228611" algn="l" defTabSz="91444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Highlight: </a:t>
            </a:r>
          </a:p>
          <a:p>
            <a:pPr marL="742987" marR="0" lvl="1" indent="-285764" algn="l" defTabSz="914446" rtl="0" eaLnBrk="1" fontAlgn="auto" latinLnBrk="0" hangingPunct="1">
              <a:lnSpc>
                <a:spcPct val="10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Favorable variances (below budget) in green.</a:t>
            </a:r>
          </a:p>
          <a:p>
            <a:pPr marL="742987" marR="0" lvl="1" indent="-285764" algn="l" defTabSz="914446" rtl="0" eaLnBrk="1" fontAlgn="auto" latinLnBrk="0" hangingPunct="1">
              <a:lnSpc>
                <a:spcPct val="10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Unfavorable variances (above budget) in red.</a:t>
            </a:r>
          </a:p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Task 2: Interpret Variances</a:t>
            </a:r>
          </a:p>
          <a:p>
            <a:pPr marL="228611" marR="0" lvl="0" indent="-228611" algn="l" defTabSz="91444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Categorize performance: </a:t>
            </a:r>
          </a:p>
          <a:p>
            <a:pPr marL="742987" marR="0" lvl="1" indent="-285764" algn="l" defTabSz="914446" rtl="0" eaLnBrk="1" fontAlgn="auto" latinLnBrk="0" hangingPunct="1">
              <a:lnSpc>
                <a:spcPct val="10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Cost-Efficient Categories (favorable). </a:t>
            </a:r>
          </a:p>
          <a:p>
            <a:pPr marL="742987" marR="0" lvl="1" indent="-285764" algn="l" defTabSz="914446" rtl="0" eaLnBrk="1" fontAlgn="auto" latinLnBrk="0" hangingPunct="1">
              <a:lnSpc>
                <a:spcPct val="10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Cost-Overrun Categories (unfavorable).</a:t>
            </a:r>
          </a:p>
          <a:p>
            <a:pPr marL="742987" marR="0" lvl="1" indent="-285764" algn="l" defTabSz="914446" rtl="0" eaLnBrk="1" fontAlgn="auto" latinLnBrk="0" hangingPunct="1">
              <a:lnSpc>
                <a:spcPct val="10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On-Budget Categories (minimal variance).</a:t>
            </a:r>
          </a:p>
          <a:p>
            <a:pPr marL="228611" marR="0" lvl="0" indent="-228611" algn="l" defTabSz="91444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Explain: </a:t>
            </a:r>
          </a:p>
          <a:p>
            <a:pPr marL="742987" marR="0" lvl="1" indent="-285764" algn="l" defTabSz="914446" rtl="0" eaLnBrk="1" fontAlgn="auto" latinLnBrk="0" hangingPunct="1">
              <a:lnSpc>
                <a:spcPct val="10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Significance of variances (profitability, cash flow, efficiency) and potential root causes (e.g., overtime, repairs, market trends).</a:t>
            </a:r>
          </a:p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Task 3: Develop Strategic Recommendations</a:t>
            </a:r>
          </a:p>
          <a:p>
            <a:pPr marL="228611" marR="0" lvl="0" indent="-228611" algn="l" defTabSz="91444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65F421-6CE5-1938-172B-83FE0D31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6066" y="772850"/>
            <a:ext cx="3060152" cy="24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6510-63F5-2BEA-4FD5-DB34D464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9DF6B-2FF2-55B1-D47F-C54826FC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90D94-CD99-E096-A2B9-A4F6749E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9CF380-595D-57F4-44C2-D9A1D588303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Practice Opportunity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AADD0-09C7-0C13-F81B-0274A39D3FE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381A6-DE53-62D2-9153-5B78631A8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501" y="2954429"/>
            <a:ext cx="7314419" cy="3642581"/>
          </a:xfrm>
          <a:prstGeom prst="rect">
            <a:avLst/>
          </a:prstGeom>
          <a:ln w="38100">
            <a:solidFill>
              <a:srgbClr val="11CCDD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5075D-7928-875B-6038-F81A9A191828}"/>
              </a:ext>
            </a:extLst>
          </p:cNvPr>
          <p:cNvSpPr txBox="1"/>
          <p:nvPr/>
        </p:nvSpPr>
        <p:spPr>
          <a:xfrm>
            <a:off x="3421277" y="964209"/>
            <a:ext cx="60075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🔗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to explore ChatGPT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5"/>
              </a:rPr>
              <a:t>ChatGPT Signup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AI Prompts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6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💡 </a:t>
            </a:r>
            <a:r>
              <a:rPr lang="en-US" b="1" dirty="0">
                <a:solidFill>
                  <a:srgbClr val="000000"/>
                </a:solidFill>
                <a:latin typeface="Cambria" panose="02040503050406030204"/>
              </a:rPr>
              <a:t>Click here for Practice Opportunities Solution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		</a:t>
            </a:r>
            <a:r>
              <a:rPr lang="en-US" dirty="0">
                <a:solidFill>
                  <a:srgbClr val="000000"/>
                </a:solidFill>
                <a:latin typeface="Cambria" panose="02040503050406030204"/>
                <a:hlinkClick r:id="rId7"/>
              </a:rPr>
              <a:t>Explore Prompts</a:t>
            </a:r>
            <a:endParaRPr lang="en-US" dirty="0">
              <a:solidFill>
                <a:srgbClr val="000000"/>
              </a:solidFill>
              <a:latin typeface="Cambria" panose="02040503050406030204"/>
            </a:endParaRPr>
          </a:p>
          <a:p>
            <a:pPr defTabSz="914446"/>
            <a:endParaRPr lang="en-US" dirty="0">
              <a:solidFill>
                <a:srgbClr val="000000"/>
              </a:solidFill>
              <a:latin typeface="Cambria" panose="02040503050406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1830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0A978-8F48-9429-9443-9F084623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9BB36A-EBD7-ABC7-B671-A6C9DF6FD2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8F710-B4CB-7129-D050-74B35C29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EA5AA-39C1-F673-5B3D-B9FDF8DC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C0889-C995-48A7-4607-48040DA0403B}"/>
              </a:ext>
            </a:extLst>
          </p:cNvPr>
          <p:cNvSpPr txBox="1"/>
          <p:nvPr/>
        </p:nvSpPr>
        <p:spPr>
          <a:xfrm>
            <a:off x="550506" y="536130"/>
            <a:ext cx="5150498" cy="31700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PRACTICAL PROJECT </a:t>
            </a:r>
            <a:r>
              <a:rPr lang="en-US" sz="40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: STORE VARIANCE ANALYSIS USING GENAI</a:t>
            </a:r>
          </a:p>
        </p:txBody>
      </p:sp>
    </p:spTree>
    <p:extLst>
      <p:ext uri="{BB962C8B-B14F-4D97-AF65-F5344CB8AC3E}">
        <p14:creationId xmlns:p14="http://schemas.microsoft.com/office/powerpoint/2010/main" val="3331660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6D6BC-C6C2-C8B6-9483-330D10ED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BFA81-E475-0CD1-2C64-CF3DCE70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624F4C-CC8E-2B17-8F87-45900718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5D75D9B-FF14-8ABE-722A-DA1D74501B77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B88A7-2133-C3A8-28EB-F2F9DF2A722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E6AC9CE-B1CC-EFBE-4170-1D155BC61C38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BE89D2D-6F10-1756-51B3-17FB58C1FE1F}"/>
              </a:ext>
            </a:extLst>
          </p:cNvPr>
          <p:cNvSpPr txBox="1">
            <a:spLocks/>
          </p:cNvSpPr>
          <p:nvPr/>
        </p:nvSpPr>
        <p:spPr>
          <a:xfrm>
            <a:off x="358332" y="907669"/>
            <a:ext cx="10291233" cy="95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/>
                <a:ea typeface="Tahoma" panose="020B0604030504040204" pitchFamily="34" charset="0"/>
                <a:cs typeface="Tahoma" panose="020B0604030504040204" pitchFamily="34" charset="0"/>
              </a:rPr>
              <a:t>You are provided with data for a Department Store for 4 stores: Hawaii, Miami, Texas, and Virginia.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EBC67-BECF-F3CB-E205-83198E0A1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57" y="1498282"/>
            <a:ext cx="9131440" cy="47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62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68DD4-A485-3D6E-0410-F36559FCA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80A92-778E-33BE-C789-9AC49AE3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3A8A-6E43-0A1B-5C69-D5ACC7F1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1D4EDB5-47FE-614B-FD53-F1C20387276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90396-46BD-9999-3281-5C9DCAA345C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AAF417-9ABE-6A0C-104F-DF74264A183A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AF010-8E83-D5EB-345B-3DCF793F5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27" y="1429857"/>
            <a:ext cx="4691540" cy="4788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A9D9D-03C4-040F-5AE2-60905EAF9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0" y="1668729"/>
            <a:ext cx="5951773" cy="136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E50AB3-8D94-46B5-5001-66C022FB1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144" y="3654979"/>
            <a:ext cx="4983912" cy="1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3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D55C-53C6-9078-87C0-F8E6861F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1B62D-89BB-8315-DD7A-310DC424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4B2E6-C62D-2714-C2B9-867743C0F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03DA266-3F0E-55E1-C656-2448708C824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8208-889D-488F-6312-FC05448EF63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6F9FD10-32AE-C051-2E05-FE1048B9AB68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702CB3-92FF-85D6-CD77-6DA747A2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91" y="1195577"/>
            <a:ext cx="5981695" cy="2966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C8DA18-00A7-63C6-CEF6-F5634BF85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458" y="1131450"/>
            <a:ext cx="5099981" cy="30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68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54078-0246-7E66-AA0C-AE892D4A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4E818-5BF3-CAB7-9E2B-A857AF66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FCA252-8EAD-5CE6-E0D1-6BB74E98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6FF3C66-88F8-5044-116F-E8E906129E93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15A17-BD4C-5D67-8F0D-33599223DE91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AFA0F66-6CF3-33AF-9918-59F8300E11E0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93A04-308F-3416-7055-27FADBF55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9" y="1627981"/>
            <a:ext cx="6213996" cy="4108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82DDA-7B9D-A735-CF4A-D066087B5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282" y="984726"/>
            <a:ext cx="4252454" cy="56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9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7037-CF3E-34E6-8BA8-026B9BDD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F6F001-79F3-0415-52AA-6C3021B4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70A9A-6D64-6DB9-F27A-F6FF596F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4D7A09A-6C79-7DB6-F19B-912F78113CB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Financial Planning and Analysis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FDCCC5-0899-ABF3-4E60-0169CF63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22" y="777040"/>
            <a:ext cx="11214759" cy="214964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0B0F0"/>
              </a:buClr>
            </a:pPr>
            <a:r>
              <a:rPr lang="en-US" sz="1800" dirty="0">
                <a:latin typeface="Montserrat" panose="00000500000000000000" pitchFamily="2" charset="0"/>
              </a:rPr>
              <a:t>Financial Planning and Analysis (FP&amp;A) is a critical business function that focuses on providing financial insights to support decision-making and drive a company’s strategic objectives. </a:t>
            </a:r>
          </a:p>
          <a:p>
            <a:pPr>
              <a:buClr>
                <a:srgbClr val="00B0F0"/>
              </a:buClr>
            </a:pPr>
            <a:r>
              <a:rPr lang="en-US" sz="1800" dirty="0">
                <a:latin typeface="Montserrat" panose="00000500000000000000" pitchFamily="2" charset="0"/>
              </a:rPr>
              <a:t>It involves analyzing financial data, forecasting future financial performance, budgeting, and offering recommendations to enhance financial health and operational efficiency.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59902-B05D-4B6A-D257-6B812242BD6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F59B84-8208-9C18-8021-66C210657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898633"/>
              </p:ext>
            </p:extLst>
          </p:nvPr>
        </p:nvGraphicFramePr>
        <p:xfrm>
          <a:off x="202944" y="417286"/>
          <a:ext cx="11653703" cy="6242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4889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B7DB-BCBE-A828-1B29-59CE5F63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A00F3E-34E9-EDA7-FF70-CABCEB35A8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C6366-2BB7-A9D3-A415-8E7549D9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76AE06-3115-7DF7-7BB6-4939E913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EAE293-510B-072A-C668-B137445BB665}"/>
              </a:ext>
            </a:extLst>
          </p:cNvPr>
          <p:cNvSpPr txBox="1"/>
          <p:nvPr/>
        </p:nvSpPr>
        <p:spPr>
          <a:xfrm>
            <a:off x="550506" y="536130"/>
            <a:ext cx="4422710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INTRODUCTION TO VARIANCE ANALYSIS</a:t>
            </a:r>
          </a:p>
        </p:txBody>
      </p:sp>
    </p:spTree>
    <p:extLst>
      <p:ext uri="{BB962C8B-B14F-4D97-AF65-F5344CB8AC3E}">
        <p14:creationId xmlns:p14="http://schemas.microsoft.com/office/powerpoint/2010/main" val="226631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C059-B80A-51A8-5275-D6C77ADA5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FCCBB-1847-E404-56D6-90771990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BA85B-950A-41E6-EFA4-3444F9BA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E4CA017-3436-6AD1-1CF9-92C4F2D8D3E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Introduction to Variance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B2949-42D7-F7C4-04CB-665DBBC6985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A834784-3E81-7A93-ACDC-24490523BB60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DAA773-A5B3-57B1-7A60-2C60306412F9}"/>
              </a:ext>
            </a:extLst>
          </p:cNvPr>
          <p:cNvSpPr txBox="1">
            <a:spLocks/>
          </p:cNvSpPr>
          <p:nvPr/>
        </p:nvSpPr>
        <p:spPr>
          <a:xfrm>
            <a:off x="297652" y="1021435"/>
            <a:ext cx="11294117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Variance Analysis is a financial and operational analysis technique used to compare actual performance with planned or expected performance. </a:t>
            </a:r>
          </a:p>
          <a:p>
            <a:r>
              <a:rPr lang="en-US" dirty="0"/>
              <a:t>It helps organizations understand the reasons behind deviations from a budget or forecast.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5C02D3-B85D-C0D6-ED5F-9C4A99B6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596670"/>
            <a:ext cx="6000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8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B8CE8-1C7C-17F0-92E8-96A0536D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EE14E-1A4A-8AA8-D916-A66629FC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F1280-53B2-7052-D980-249A07F8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5866648-C010-2FFA-BBCA-A497DA04E2F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Variance Analysis Key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4CDB0-1C74-D806-D811-774144A46E4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AC37C43-A58F-3337-4CFF-59EEA6E1CAE9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A12D9BF-EC7D-38FB-5203-29BA5F25758D}"/>
              </a:ext>
            </a:extLst>
          </p:cNvPr>
          <p:cNvSpPr txBox="1">
            <a:spLocks/>
          </p:cNvSpPr>
          <p:nvPr/>
        </p:nvSpPr>
        <p:spPr>
          <a:xfrm>
            <a:off x="184144" y="938897"/>
            <a:ext cx="9077844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17" marR="0" lvl="0" indent="-342917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Budget or Standard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: The expected or planned value (e.g., budgeted expenses, sales forecasts, or standard costs).</a:t>
            </a:r>
          </a:p>
          <a:p>
            <a:pPr marL="342917" marR="0" lvl="0" indent="-342917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Actual Performance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: The real, observed values during a period.</a:t>
            </a:r>
          </a:p>
          <a:p>
            <a:pPr marL="342917" marR="0" lvl="0" indent="-342917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Variance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: The difference between the actual and expected values.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590565" lvl="1" indent="-285750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Favorable Variance (F)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: When actual performance is better than expected (e.g., lower costs or higher revenues).</a:t>
            </a:r>
          </a:p>
          <a:p>
            <a:pPr marL="590565" lvl="1" indent="-285750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Unfavorable Variance (U)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: When actual performance is worse than expected (e.g., higher costs or lower revenues).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77BB2A-9E00-36C9-ABFA-380CCDD45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116" y="2807778"/>
            <a:ext cx="6816539" cy="678938"/>
          </a:xfrm>
          <a:prstGeom prst="rect">
            <a:avLst/>
          </a:prstGeom>
          <a:ln w="38100">
            <a:solidFill>
              <a:srgbClr val="0C1752"/>
            </a:solidFill>
          </a:ln>
        </p:spPr>
      </p:pic>
    </p:spTree>
    <p:extLst>
      <p:ext uri="{BB962C8B-B14F-4D97-AF65-F5344CB8AC3E}">
        <p14:creationId xmlns:p14="http://schemas.microsoft.com/office/powerpoint/2010/main" val="420628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BD670-0CB5-1ECE-D1DF-C4E2CA96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E68D-C4A2-E518-0D00-552EFA59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35277-8D7B-A3F2-E1EB-633B4BD9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1A87177-424C-CFA8-7F76-0E7AD5F5B94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Practical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3E49A-3391-3FF8-9F57-5B0A47C656A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8F6050-B4B5-A8C0-1092-C83E2445D89E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CC48-3040-30AD-8761-29ADD23AFC8D}"/>
              </a:ext>
            </a:extLst>
          </p:cNvPr>
          <p:cNvSpPr txBox="1">
            <a:spLocks/>
          </p:cNvSpPr>
          <p:nvPr/>
        </p:nvSpPr>
        <p:spPr>
          <a:xfrm>
            <a:off x="370464" y="1047750"/>
            <a:ext cx="11688233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Imagine a department store budgeted $1 million for marketing in Q4, expecting a 10% sales increase. However, actual marketing expenses were $1.2 million, and sales only increased by 8%. Variance analysis would: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Calculate the variances:</a:t>
            </a:r>
          </a:p>
          <a:p>
            <a:pPr marL="609630" marR="0" lvl="1" indent="-304815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Marketing Expense Variance: ($1.2M - $1M) = $200K (Unfavorable).</a:t>
            </a:r>
          </a:p>
          <a:p>
            <a:pPr marL="609630" marR="0" lvl="1" indent="-304815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Sales Volume Variance: (8% - 10%) = -2% (Unfavorable).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Investigate the reasons for discrepancies:</a:t>
            </a:r>
          </a:p>
          <a:p>
            <a:pPr marL="609630" marR="0" lvl="1" indent="-304815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Why were marketing costs higher than expected?</a:t>
            </a:r>
          </a:p>
          <a:p>
            <a:pPr marL="609630" marR="0" lvl="1" indent="-304815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Why did sales not meet the projected target?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 Recommend actions:</a:t>
            </a:r>
          </a:p>
          <a:p>
            <a:pPr marL="609630" marR="0" lvl="1" indent="-304815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Re-evaluate marketing strategies.</a:t>
            </a:r>
          </a:p>
          <a:p>
            <a:pPr marL="609630" marR="0" lvl="1" indent="-304815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Optimize campaigns to increase ROI.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35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8886D-C39F-5183-3F0B-AE4A1F487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BFD1A-D98E-19AF-45BE-8C7C0404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C642B-C27D-D2B0-F889-3536527B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89C19FD-8ED6-2A3E-4FC7-36EBACDA6110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Variance Analysis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80E2F-B8D6-1450-7C83-3EDCC308A7A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D9A83CB-9556-1D30-F5F8-0F10BB472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514255"/>
              </p:ext>
            </p:extLst>
          </p:nvPr>
        </p:nvGraphicFramePr>
        <p:xfrm>
          <a:off x="301653" y="430560"/>
          <a:ext cx="10528295" cy="476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296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2782-FBD8-4A37-42D7-344DB5494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0F1A2-9BEE-0DB8-0C3D-225C2DE4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C0EFF-D6F6-1F4E-1E80-731A36FF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44A67204-3195-6EB7-EB59-30AF393AE38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Variance Analysis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7B5E0-B08A-C1FC-6353-23BD18CF961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96F2298-413C-0A60-312D-30D36D1AB4E7}"/>
              </a:ext>
            </a:extLst>
          </p:cNvPr>
          <p:cNvSpPr txBox="1">
            <a:spLocks/>
          </p:cNvSpPr>
          <p:nvPr/>
        </p:nvSpPr>
        <p:spPr>
          <a:xfrm>
            <a:off x="2694808" y="2578970"/>
            <a:ext cx="1122863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9711C-A490-04B1-832E-CA6DA1980A4A}"/>
              </a:ext>
            </a:extLst>
          </p:cNvPr>
          <p:cNvSpPr txBox="1">
            <a:spLocks/>
          </p:cNvSpPr>
          <p:nvPr/>
        </p:nvSpPr>
        <p:spPr>
          <a:xfrm>
            <a:off x="341888" y="920369"/>
            <a:ext cx="8467815" cy="476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11" indent="-228611" algn="l" defTabSz="914446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87" indent="-285764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algn="l" defTabSz="914446" rtl="0" eaLnBrk="1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Industries:</a:t>
            </a: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Retail: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Understanding sales trends and optimizing inventory.</a:t>
            </a: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Manufacturing: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Identifying production inefficiencies and controlling costs.</a:t>
            </a: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Financial Services: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Analyzing budget deviations and enhancing financial planning.</a:t>
            </a:r>
          </a:p>
          <a:p>
            <a:pPr marL="0" marR="0" lvl="0" indent="0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Examples:</a:t>
            </a: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Retail: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A clothing store uses variance analysis to track sales variances by season and adjust marketing strategies accordingly.</a:t>
            </a: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Manufacturing: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A car manufacturer monitors material cost variances to negotiate better supplier contracts.</a:t>
            </a:r>
          </a:p>
          <a:p>
            <a:pPr marL="495325" marR="0" lvl="1" indent="-190510" algn="l" defTabSz="914446" rtl="0" eaLnBrk="1" fontAlgn="auto" latinLnBrk="0" hangingPunct="1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Financial Services: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</a:rPr>
              <a:t>A bank analyzes operational cost variances to reduce expenses and improve profitability.</a:t>
            </a:r>
          </a:p>
          <a:p>
            <a:pPr marL="228611" marR="0" lvl="0" indent="-228611" algn="l" defTabSz="91444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333"/>
              </a:spcAft>
              <a:buClr>
                <a:srgbClr val="0B8E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12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WSP 20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B8ECC"/>
      </a:accent1>
      <a:accent2>
        <a:srgbClr val="49C0F5"/>
      </a:accent2>
      <a:accent3>
        <a:srgbClr val="35BDAD"/>
      </a:accent3>
      <a:accent4>
        <a:srgbClr val="474AC1"/>
      </a:accent4>
      <a:accent5>
        <a:srgbClr val="26292D"/>
      </a:accent5>
      <a:accent6>
        <a:srgbClr val="8CFCA7"/>
      </a:accent6>
      <a:hlink>
        <a:srgbClr val="0B8ECC"/>
      </a:hlink>
      <a:folHlink>
        <a:srgbClr val="49C0F5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rtlCol="0" anchor="ctr">
        <a:noAutofit/>
      </a:bodyPr>
      <a:lstStyle>
        <a:defPPr algn="l">
          <a:defRPr dirty="0"/>
        </a:defPPr>
      </a:lstStyle>
    </a:spDef>
    <a:txDef>
      <a:spPr>
        <a:noFill/>
      </a:spPr>
      <a:bodyPr wrap="square" rtlCol="0">
        <a:noAutofit/>
      </a:bodyPr>
      <a:lstStyle>
        <a:defPPr marL="228600" indent="-228600" algn="l">
          <a:lnSpc>
            <a:spcPct val="120000"/>
          </a:lnSpc>
          <a:spcBef>
            <a:spcPts val="400"/>
          </a:spcBef>
          <a:spcAft>
            <a:spcPts val="1200"/>
          </a:spcAft>
          <a:buClr>
            <a:schemeClr val="accent1"/>
          </a:buClr>
          <a:buFont typeface="Arial" panose="020B0604020202020204" pitchFamily="34" charset="0"/>
          <a:buChar char="•"/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SP Instructional Template 2021 FULL" id="{AE94AF34-459A-4CC8-B9CC-343EAC681191}" vid="{86191A48-A61E-4A5B-AFB2-039AB9BB08C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4597</TotalTime>
  <Words>1340</Words>
  <Application>Microsoft Office PowerPoint</Application>
  <PresentationFormat>Widescreen</PresentationFormat>
  <Paragraphs>156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Montserrat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Ryan Ahmed</cp:lastModifiedBy>
  <cp:revision>558</cp:revision>
  <dcterms:created xsi:type="dcterms:W3CDTF">2019-11-18T17:58:36Z</dcterms:created>
  <dcterms:modified xsi:type="dcterms:W3CDTF">2025-01-22T02:50:52Z</dcterms:modified>
</cp:coreProperties>
</file>